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
  </p:notesMasterIdLst>
  <p:sldIdLst>
    <p:sldId id="256" r:id="rId2"/>
    <p:sldId id="257" r:id="rId3"/>
    <p:sldId id="258" r:id="rId4"/>
  </p:sldIdLst>
  <p:sldSz cx="7772400" cy="10058400"/>
  <p:notesSz cx="6858000" cy="9144000"/>
  <p:embeddedFontLst>
    <p:embeddedFont>
      <p:font typeface="Shadows Into Light" panose="020B0604020202020204" charset="0"/>
      <p:regular r:id="rId6"/>
    </p:embeddedFont>
    <p:embeddedFont>
      <p:font typeface="McLaren" panose="020B0604020202020204" charset="0"/>
      <p:regular r:id="rId7"/>
    </p:embeddedFont>
    <p:embeddedFont>
      <p:font typeface="Merriweather" panose="020B060402020202020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F0B61A5-1F45-4515-B143-F869A6424F38}">
  <a:tblStyle styleId="{FF0B61A5-1F45-4515-B143-F869A6424F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2220" y="3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schemas.openxmlformats.org/officeDocument/2006/relationships/tableStyles" Target="tableStyles.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b8586c4c7b_0_3: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b8586c4c7b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9011420fde_0_9: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9011420fde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13"/>
          <p:cNvGraphicFramePr/>
          <p:nvPr>
            <p:extLst>
              <p:ext uri="{D42A27DB-BD31-4B8C-83A1-F6EECF244321}">
                <p14:modId xmlns:p14="http://schemas.microsoft.com/office/powerpoint/2010/main" val="3924220094"/>
              </p:ext>
            </p:extLst>
          </p:nvPr>
        </p:nvGraphicFramePr>
        <p:xfrm>
          <a:off x="285775" y="104775"/>
          <a:ext cx="7358050" cy="10131575"/>
        </p:xfrm>
        <a:graphic>
          <a:graphicData uri="http://schemas.openxmlformats.org/drawingml/2006/table">
            <a:tbl>
              <a:tblPr>
                <a:noFill/>
                <a:tableStyleId>{FF0B61A5-1F45-4515-B143-F869A6424F38}</a:tableStyleId>
              </a:tblPr>
              <a:tblGrid>
                <a:gridCol w="5035550">
                  <a:extLst>
                    <a:ext uri="{9D8B030D-6E8A-4147-A177-3AD203B41FA5}">
                      <a16:colId xmlns:a16="http://schemas.microsoft.com/office/drawing/2014/main" val="20000"/>
                    </a:ext>
                  </a:extLst>
                </a:gridCol>
                <a:gridCol w="2322500">
                  <a:extLst>
                    <a:ext uri="{9D8B030D-6E8A-4147-A177-3AD203B41FA5}">
                      <a16:colId xmlns:a16="http://schemas.microsoft.com/office/drawing/2014/main" val="20001"/>
                    </a:ext>
                  </a:extLst>
                </a:gridCol>
              </a:tblGrid>
              <a:tr h="1961500">
                <a:tc>
                  <a:txBody>
                    <a:bodyPr/>
                    <a:lstStyle/>
                    <a:p>
                      <a:pPr marL="0" marR="190500" lvl="0" indent="0" algn="ctr" rtl="0">
                        <a:spcBef>
                          <a:spcPts val="0"/>
                        </a:spcBef>
                        <a:spcAft>
                          <a:spcPts val="0"/>
                        </a:spcAft>
                        <a:buNone/>
                      </a:pPr>
                      <a:endParaRPr sz="1800" dirty="0" smtClean="0">
                        <a:latin typeface="McLaren"/>
                        <a:ea typeface="McLaren"/>
                        <a:cs typeface="McLaren"/>
                        <a:sym typeface="McLaren"/>
                      </a:endParaRPr>
                    </a:p>
                    <a:p>
                      <a:pPr marL="0" marR="190500" lvl="0" indent="0" algn="ctr" rtl="0">
                        <a:spcBef>
                          <a:spcPts val="600"/>
                        </a:spcBef>
                        <a:spcAft>
                          <a:spcPts val="0"/>
                        </a:spcAft>
                        <a:buNone/>
                      </a:pPr>
                      <a:r>
                        <a:rPr lang="en-US" sz="2800" dirty="0" smtClean="0">
                          <a:latin typeface="McLaren"/>
                          <a:ea typeface="McLaren"/>
                          <a:cs typeface="McLaren"/>
                          <a:sym typeface="McLaren"/>
                        </a:rPr>
                        <a:t>World Cultures</a:t>
                      </a:r>
                      <a:endParaRPr sz="2800" dirty="0">
                        <a:latin typeface="McLaren"/>
                        <a:ea typeface="McLaren"/>
                        <a:cs typeface="McLaren"/>
                        <a:sym typeface="McLaren"/>
                      </a:endParaRPr>
                    </a:p>
                    <a:p>
                      <a:pPr marL="0" marR="190500" lvl="0" indent="0" algn="l" rtl="0">
                        <a:lnSpc>
                          <a:spcPct val="115000"/>
                        </a:lnSpc>
                        <a:spcBef>
                          <a:spcPts val="600"/>
                        </a:spcBef>
                        <a:spcAft>
                          <a:spcPts val="0"/>
                        </a:spcAft>
                        <a:buNone/>
                      </a:pPr>
                      <a:r>
                        <a:rPr lang="en" sz="1000" dirty="0">
                          <a:highlight>
                            <a:srgbClr val="FFFFFF"/>
                          </a:highlight>
                          <a:latin typeface="McLaren"/>
                          <a:ea typeface="McLaren"/>
                          <a:cs typeface="McLaren"/>
                          <a:sym typeface="McLaren"/>
                        </a:rPr>
                        <a:t>Welcome!  In </a:t>
                      </a:r>
                      <a:r>
                        <a:rPr lang="en" sz="1000" dirty="0" smtClean="0">
                          <a:highlight>
                            <a:srgbClr val="FFFFFF"/>
                          </a:highlight>
                          <a:latin typeface="McLaren"/>
                          <a:ea typeface="McLaren"/>
                          <a:cs typeface="McLaren"/>
                          <a:sym typeface="McLaren"/>
                        </a:rPr>
                        <a:t>World Cultures this </a:t>
                      </a:r>
                      <a:r>
                        <a:rPr lang="en" sz="1000" dirty="0">
                          <a:highlight>
                            <a:srgbClr val="FFFFFF"/>
                          </a:highlight>
                          <a:latin typeface="McLaren"/>
                          <a:ea typeface="McLaren"/>
                          <a:cs typeface="McLaren"/>
                          <a:sym typeface="McLaren"/>
                        </a:rPr>
                        <a:t>year, we will begin our content with  </a:t>
                      </a:r>
                      <a:r>
                        <a:rPr lang="en" sz="1000" dirty="0" smtClean="0">
                          <a:highlight>
                            <a:srgbClr val="FFFFFF"/>
                          </a:highlight>
                          <a:latin typeface="McLaren"/>
                          <a:ea typeface="McLaren"/>
                          <a:cs typeface="McLaren"/>
                          <a:sym typeface="McLaren"/>
                        </a:rPr>
                        <a:t>Mapping the Earth</a:t>
                      </a:r>
                      <a:r>
                        <a:rPr lang="en" sz="1000" baseline="0" dirty="0" smtClean="0">
                          <a:highlight>
                            <a:srgbClr val="FFFFFF"/>
                          </a:highlight>
                          <a:latin typeface="McLaren"/>
                          <a:ea typeface="McLaren"/>
                          <a:cs typeface="McLaren"/>
                          <a:sym typeface="McLaren"/>
                        </a:rPr>
                        <a:t> and learning how different parts of the world have and affect on their own population, religion, geographic location, economic and political stances  </a:t>
                      </a:r>
                      <a:endParaRPr sz="1000" dirty="0">
                        <a:latin typeface="McLaren"/>
                        <a:ea typeface="McLaren"/>
                        <a:cs typeface="McLaren"/>
                        <a:sym typeface="McLaren"/>
                      </a:endParaRPr>
                    </a:p>
                  </a:txBody>
                  <a:tcPr marL="91450" marR="91450" marT="91450" marB="914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tc>
                  <a:txBody>
                    <a:bodyPr/>
                    <a:lstStyle/>
                    <a:p>
                      <a:pPr marL="0" marR="190500" lvl="0" indent="0" algn="l" rtl="0">
                        <a:lnSpc>
                          <a:spcPct val="115000"/>
                        </a:lnSpc>
                        <a:spcBef>
                          <a:spcPts val="0"/>
                        </a:spcBef>
                        <a:spcAft>
                          <a:spcPts val="0"/>
                        </a:spcAft>
                        <a:buNone/>
                      </a:pPr>
                      <a:endParaRPr sz="1300" b="1">
                        <a:latin typeface="McLaren"/>
                        <a:ea typeface="McLaren"/>
                        <a:cs typeface="McLaren"/>
                        <a:sym typeface="McLaren"/>
                      </a:endParaRPr>
                    </a:p>
                    <a:p>
                      <a:pPr marL="0" marR="190500" lvl="0" indent="0" algn="l" rtl="0">
                        <a:lnSpc>
                          <a:spcPct val="115000"/>
                        </a:lnSpc>
                        <a:spcBef>
                          <a:spcPts val="0"/>
                        </a:spcBef>
                        <a:spcAft>
                          <a:spcPts val="0"/>
                        </a:spcAft>
                        <a:buNone/>
                      </a:pPr>
                      <a:endParaRPr sz="1300" b="1">
                        <a:latin typeface="McLaren"/>
                        <a:ea typeface="McLaren"/>
                        <a:cs typeface="McLaren"/>
                        <a:sym typeface="McLaren"/>
                      </a:endParaRPr>
                    </a:p>
                    <a:p>
                      <a:pPr marL="0" marR="190500" lvl="0" indent="0" algn="l" rtl="0">
                        <a:lnSpc>
                          <a:spcPct val="115000"/>
                        </a:lnSpc>
                        <a:spcBef>
                          <a:spcPts val="0"/>
                        </a:spcBef>
                        <a:spcAft>
                          <a:spcPts val="0"/>
                        </a:spcAft>
                        <a:buNone/>
                      </a:pPr>
                      <a:endParaRPr sz="1300" b="1">
                        <a:latin typeface="McLaren"/>
                        <a:ea typeface="McLaren"/>
                        <a:cs typeface="McLaren"/>
                        <a:sym typeface="McLaren"/>
                      </a:endParaRPr>
                    </a:p>
                    <a:p>
                      <a:pPr marL="0" marR="190500" lvl="0" indent="0" algn="l" rtl="0">
                        <a:lnSpc>
                          <a:spcPct val="115000"/>
                        </a:lnSpc>
                        <a:spcBef>
                          <a:spcPts val="0"/>
                        </a:spcBef>
                        <a:spcAft>
                          <a:spcPts val="0"/>
                        </a:spcAft>
                        <a:buNone/>
                      </a:pPr>
                      <a:r>
                        <a:rPr lang="en" sz="1300" b="1">
                          <a:latin typeface="McLaren"/>
                          <a:ea typeface="McLaren"/>
                          <a:cs typeface="McLaren"/>
                          <a:sym typeface="McLaren"/>
                        </a:rPr>
                        <a:t>Brazos Middle School</a:t>
                      </a:r>
                      <a:endParaRPr sz="1300" b="1">
                        <a:latin typeface="McLaren"/>
                        <a:ea typeface="McLaren"/>
                        <a:cs typeface="McLaren"/>
                        <a:sym typeface="McLaren"/>
                      </a:endParaRPr>
                    </a:p>
                    <a:p>
                      <a:pPr marL="0" marR="0" lvl="0" indent="0" algn="l" rtl="0">
                        <a:lnSpc>
                          <a:spcPct val="115000"/>
                        </a:lnSpc>
                        <a:spcBef>
                          <a:spcPts val="0"/>
                        </a:spcBef>
                        <a:spcAft>
                          <a:spcPts val="0"/>
                        </a:spcAft>
                        <a:buNone/>
                      </a:pPr>
                      <a:endParaRPr sz="1100" b="1">
                        <a:latin typeface="McLaren"/>
                        <a:ea typeface="McLaren"/>
                        <a:cs typeface="McLaren"/>
                        <a:sym typeface="McLaren"/>
                      </a:endParaRPr>
                    </a:p>
                    <a:p>
                      <a:pPr marL="0" marR="190500" lvl="0" indent="0" algn="l" rtl="0">
                        <a:lnSpc>
                          <a:spcPct val="115000"/>
                        </a:lnSpc>
                        <a:spcBef>
                          <a:spcPts val="0"/>
                        </a:spcBef>
                        <a:spcAft>
                          <a:spcPts val="0"/>
                        </a:spcAft>
                        <a:buNone/>
                      </a:pPr>
                      <a:r>
                        <a:rPr lang="en" sz="1000" b="1">
                          <a:latin typeface="McLaren"/>
                          <a:ea typeface="McLaren"/>
                          <a:cs typeface="McLaren"/>
                          <a:sym typeface="McLaren"/>
                        </a:rPr>
                        <a:t>Mr. Stanley</a:t>
                      </a:r>
                      <a:endParaRPr sz="1000" b="1">
                        <a:latin typeface="McLaren"/>
                        <a:ea typeface="McLaren"/>
                        <a:cs typeface="McLaren"/>
                        <a:sym typeface="McLaren"/>
                      </a:endParaRPr>
                    </a:p>
                    <a:p>
                      <a:pPr marL="0" marR="190500" lvl="0" indent="0" algn="l" rtl="0">
                        <a:lnSpc>
                          <a:spcPct val="115000"/>
                        </a:lnSpc>
                        <a:spcBef>
                          <a:spcPts val="0"/>
                        </a:spcBef>
                        <a:spcAft>
                          <a:spcPts val="0"/>
                        </a:spcAft>
                        <a:buNone/>
                      </a:pPr>
                      <a:r>
                        <a:rPr lang="en" sz="1000" b="1">
                          <a:latin typeface="McLaren"/>
                          <a:ea typeface="McLaren"/>
                          <a:cs typeface="McLaren"/>
                          <a:sym typeface="McLaren"/>
                        </a:rPr>
                        <a:t>Room 103</a:t>
                      </a:r>
                      <a:endParaRPr sz="1000" b="1">
                        <a:latin typeface="McLaren"/>
                        <a:ea typeface="McLaren"/>
                        <a:cs typeface="McLaren"/>
                        <a:sym typeface="McLaren"/>
                      </a:endParaRPr>
                    </a:p>
                    <a:p>
                      <a:pPr marL="0" marR="190500" lvl="0" indent="0" algn="l" rtl="0">
                        <a:lnSpc>
                          <a:spcPct val="115000"/>
                        </a:lnSpc>
                        <a:spcBef>
                          <a:spcPts val="0"/>
                        </a:spcBef>
                        <a:spcAft>
                          <a:spcPts val="0"/>
                        </a:spcAft>
                        <a:buNone/>
                      </a:pPr>
                      <a:r>
                        <a:rPr lang="en" sz="1000" b="1">
                          <a:latin typeface="McLaren"/>
                          <a:ea typeface="McLaren"/>
                          <a:cs typeface="McLaren"/>
                          <a:sym typeface="McLaren"/>
                        </a:rPr>
                        <a:t>BMS Office (979) 478-6814</a:t>
                      </a:r>
                      <a:endParaRPr sz="1000" b="1">
                        <a:latin typeface="McLaren"/>
                        <a:ea typeface="McLaren"/>
                        <a:cs typeface="McLaren"/>
                        <a:sym typeface="McLaren"/>
                      </a:endParaRPr>
                    </a:p>
                    <a:p>
                      <a:pPr marL="0" marR="0" lvl="0" indent="0" algn="l" rtl="0">
                        <a:lnSpc>
                          <a:spcPct val="115000"/>
                        </a:lnSpc>
                        <a:spcBef>
                          <a:spcPts val="0"/>
                        </a:spcBef>
                        <a:spcAft>
                          <a:spcPts val="0"/>
                        </a:spcAft>
                        <a:buNone/>
                      </a:pPr>
                      <a:r>
                        <a:rPr lang="en" sz="900" b="1">
                          <a:latin typeface="McLaren"/>
                          <a:ea typeface="McLaren"/>
                          <a:cs typeface="McLaren"/>
                          <a:sym typeface="McLaren"/>
                        </a:rPr>
                        <a:t>cstanley@brazosisd.net</a:t>
                      </a:r>
                      <a:endParaRPr sz="900" b="1">
                        <a:latin typeface="McLaren"/>
                        <a:ea typeface="McLaren"/>
                        <a:cs typeface="McLaren"/>
                        <a:sym typeface="McLaren"/>
                      </a:endParaRPr>
                    </a:p>
                    <a:p>
                      <a:pPr marL="0" marR="190500" lvl="0" indent="0" algn="l" rtl="0">
                        <a:lnSpc>
                          <a:spcPct val="115000"/>
                        </a:lnSpc>
                        <a:spcBef>
                          <a:spcPts val="0"/>
                        </a:spcBef>
                        <a:spcAft>
                          <a:spcPts val="0"/>
                        </a:spcAft>
                        <a:buNone/>
                      </a:pPr>
                      <a:r>
                        <a:rPr lang="en" sz="1000" b="1">
                          <a:latin typeface="McLaren"/>
                          <a:ea typeface="McLaren"/>
                          <a:cs typeface="McLaren"/>
                          <a:sym typeface="McLaren"/>
                        </a:rPr>
                        <a:t>Conference:  10:30-11:16am</a:t>
                      </a:r>
                      <a:endParaRPr sz="1000" b="1">
                        <a:latin typeface="McLaren"/>
                        <a:ea typeface="McLaren"/>
                        <a:cs typeface="McLaren"/>
                        <a:sym typeface="McLaren"/>
                      </a:endParaRPr>
                    </a:p>
                  </a:txBody>
                  <a:tcPr marL="91450" marR="91450" marT="91450" marB="914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extLst>
                  <a:ext uri="{0D108BD9-81ED-4DB2-BD59-A6C34878D82A}">
                    <a16:rowId xmlns:a16="http://schemas.microsoft.com/office/drawing/2014/main" val="10000"/>
                  </a:ext>
                </a:extLst>
              </a:tr>
              <a:tr h="6394800">
                <a:tc>
                  <a:txBody>
                    <a:bodyPr/>
                    <a:lstStyle/>
                    <a:p>
                      <a:pPr marL="0" marR="190500" lvl="0" indent="0" algn="l" rtl="0">
                        <a:spcBef>
                          <a:spcPts val="0"/>
                        </a:spcBef>
                        <a:spcAft>
                          <a:spcPts val="0"/>
                        </a:spcAft>
                        <a:buNone/>
                      </a:pPr>
                      <a:r>
                        <a:rPr lang="en" b="1" dirty="0">
                          <a:latin typeface="McLaren"/>
                          <a:ea typeface="McLaren"/>
                          <a:cs typeface="McLaren"/>
                          <a:sym typeface="McLaren"/>
                        </a:rPr>
                        <a:t>Supplies</a:t>
                      </a:r>
                      <a:endParaRPr b="1" dirty="0">
                        <a:latin typeface="McLaren"/>
                        <a:ea typeface="McLaren"/>
                        <a:cs typeface="McLaren"/>
                        <a:sym typeface="McLaren"/>
                      </a:endParaRPr>
                    </a:p>
                    <a:p>
                      <a:pPr marL="0" marR="190500" lvl="0" indent="0" algn="l" rtl="0">
                        <a:spcBef>
                          <a:spcPts val="0"/>
                        </a:spcBef>
                        <a:spcAft>
                          <a:spcPts val="0"/>
                        </a:spcAft>
                        <a:buNone/>
                      </a:pPr>
                      <a:endParaRPr sz="900" dirty="0">
                        <a:solidFill>
                          <a:srgbClr val="666666"/>
                        </a:solidFill>
                        <a:latin typeface="Merriweather"/>
                        <a:ea typeface="Merriweather"/>
                        <a:cs typeface="Merriweather"/>
                        <a:sym typeface="Merriweather"/>
                      </a:endParaRPr>
                    </a:p>
                    <a:p>
                      <a:pPr marL="0" marR="190500" lvl="0" indent="0" algn="l" rtl="0">
                        <a:spcBef>
                          <a:spcPts val="0"/>
                        </a:spcBef>
                        <a:spcAft>
                          <a:spcPts val="0"/>
                        </a:spcAft>
                        <a:buNone/>
                      </a:pPr>
                      <a:r>
                        <a:rPr lang="en" sz="1100" dirty="0" smtClean="0">
                          <a:latin typeface="McLaren"/>
                          <a:ea typeface="McLaren"/>
                          <a:cs typeface="McLaren"/>
                          <a:sym typeface="McLaren"/>
                        </a:rPr>
                        <a:t>Composition </a:t>
                      </a:r>
                      <a:r>
                        <a:rPr lang="en" sz="1100" dirty="0">
                          <a:latin typeface="McLaren"/>
                          <a:ea typeface="McLaren"/>
                          <a:cs typeface="McLaren"/>
                          <a:sym typeface="McLaren"/>
                        </a:rPr>
                        <a:t>Book</a:t>
                      </a:r>
                      <a:endParaRPr sz="1100" dirty="0">
                        <a:latin typeface="McLaren"/>
                        <a:ea typeface="McLaren"/>
                        <a:cs typeface="McLaren"/>
                        <a:sym typeface="McLaren"/>
                      </a:endParaRPr>
                    </a:p>
                    <a:p>
                      <a:pPr marL="0" marR="190500" lvl="0" indent="0" algn="l" rtl="0">
                        <a:spcBef>
                          <a:spcPts val="0"/>
                        </a:spcBef>
                        <a:spcAft>
                          <a:spcPts val="0"/>
                        </a:spcAft>
                        <a:buNone/>
                      </a:pPr>
                      <a:endParaRPr sz="1100" dirty="0">
                        <a:latin typeface="McLaren"/>
                        <a:ea typeface="McLaren"/>
                        <a:cs typeface="McLaren"/>
                        <a:sym typeface="McLaren"/>
                      </a:endParaRPr>
                    </a:p>
                    <a:p>
                      <a:pPr marL="0" marR="190500" lvl="0" indent="0" algn="l" rtl="0">
                        <a:spcBef>
                          <a:spcPts val="0"/>
                        </a:spcBef>
                        <a:spcAft>
                          <a:spcPts val="0"/>
                        </a:spcAft>
                        <a:buNone/>
                      </a:pPr>
                      <a:r>
                        <a:rPr lang="en" sz="1100" dirty="0">
                          <a:latin typeface="McLaren"/>
                          <a:ea typeface="McLaren"/>
                          <a:cs typeface="McLaren"/>
                          <a:sym typeface="McLaren"/>
                        </a:rPr>
                        <a:t>Pencil bag  w/ pencils, erasers, map pencils, glue, scissors, highlighters, and  sticky notes.  </a:t>
                      </a:r>
                      <a:r>
                        <a:rPr lang="en" sz="1100" b="1" dirty="0">
                          <a:latin typeface="McLaren"/>
                          <a:ea typeface="McLaren"/>
                          <a:cs typeface="McLaren"/>
                          <a:sym typeface="McLaren"/>
                        </a:rPr>
                        <a:t>Bring to class everyday.</a:t>
                      </a:r>
                      <a:endParaRPr sz="1100" b="1" dirty="0">
                        <a:latin typeface="McLaren"/>
                        <a:ea typeface="McLaren"/>
                        <a:cs typeface="McLaren"/>
                        <a:sym typeface="McLaren"/>
                      </a:endParaRPr>
                    </a:p>
                    <a:p>
                      <a:pPr marL="0" marR="190500" lvl="0" indent="0" algn="l" rtl="0">
                        <a:spcBef>
                          <a:spcPts val="0"/>
                        </a:spcBef>
                        <a:spcAft>
                          <a:spcPts val="0"/>
                        </a:spcAft>
                        <a:buNone/>
                      </a:pPr>
                      <a:r>
                        <a:rPr lang="en" sz="1100" dirty="0">
                          <a:latin typeface="McLaren"/>
                          <a:ea typeface="McLaren"/>
                          <a:cs typeface="McLaren"/>
                          <a:sym typeface="McLaren"/>
                        </a:rPr>
                        <a:t> </a:t>
                      </a:r>
                      <a:endParaRPr sz="1100" dirty="0">
                        <a:latin typeface="McLaren"/>
                        <a:ea typeface="McLaren"/>
                        <a:cs typeface="McLaren"/>
                        <a:sym typeface="McLaren"/>
                      </a:endParaRPr>
                    </a:p>
                    <a:p>
                      <a:pPr marL="0" marR="190500" lvl="0" indent="0" algn="ctr" rtl="0">
                        <a:spcBef>
                          <a:spcPts val="0"/>
                        </a:spcBef>
                        <a:spcAft>
                          <a:spcPts val="0"/>
                        </a:spcAft>
                        <a:buNone/>
                      </a:pPr>
                      <a:endParaRPr b="1" dirty="0">
                        <a:latin typeface="McLaren"/>
                        <a:ea typeface="McLaren"/>
                        <a:cs typeface="McLaren"/>
                        <a:sym typeface="McLaren"/>
                      </a:endParaRPr>
                    </a:p>
                    <a:p>
                      <a:pPr marL="0" marR="190500" lvl="0" indent="0" algn="ctr" rtl="0">
                        <a:spcBef>
                          <a:spcPts val="0"/>
                        </a:spcBef>
                        <a:spcAft>
                          <a:spcPts val="0"/>
                        </a:spcAft>
                        <a:buNone/>
                      </a:pPr>
                      <a:r>
                        <a:rPr lang="en" b="1" dirty="0">
                          <a:latin typeface="McLaren"/>
                          <a:ea typeface="McLaren"/>
                          <a:cs typeface="McLaren"/>
                          <a:sym typeface="McLaren"/>
                        </a:rPr>
                        <a:t>Grading Policies</a:t>
                      </a:r>
                      <a:r>
                        <a:rPr lang="en" sz="1200" b="1" dirty="0">
                          <a:latin typeface="McLaren"/>
                          <a:ea typeface="McLaren"/>
                          <a:cs typeface="McLaren"/>
                          <a:sym typeface="McLaren"/>
                        </a:rPr>
                        <a:t>              </a:t>
                      </a:r>
                      <a:endParaRPr sz="1200" b="1" dirty="0">
                        <a:latin typeface="McLaren"/>
                        <a:ea typeface="McLaren"/>
                        <a:cs typeface="McLaren"/>
                        <a:sym typeface="McLaren"/>
                      </a:endParaRPr>
                    </a:p>
                    <a:p>
                      <a:pPr marL="0" marR="190500" lvl="0" indent="0" algn="ctr" rtl="0">
                        <a:spcBef>
                          <a:spcPts val="0"/>
                        </a:spcBef>
                        <a:spcAft>
                          <a:spcPts val="0"/>
                        </a:spcAft>
                        <a:buNone/>
                      </a:pPr>
                      <a:r>
                        <a:rPr lang="en" sz="1200" b="1" i="1" dirty="0">
                          <a:latin typeface="McLaren"/>
                          <a:ea typeface="McLaren"/>
                          <a:cs typeface="McLaren"/>
                          <a:sym typeface="McLaren"/>
                        </a:rPr>
                        <a:t>Grades are earned, NOT given.</a:t>
                      </a:r>
                      <a:endParaRPr sz="1200" b="1" i="1" dirty="0">
                        <a:latin typeface="McLaren"/>
                        <a:ea typeface="McLaren"/>
                        <a:cs typeface="McLaren"/>
                        <a:sym typeface="McLaren"/>
                      </a:endParaRPr>
                    </a:p>
                    <a:p>
                      <a:pPr marL="0" marR="190500" lvl="0" indent="0" algn="l" rtl="0">
                        <a:spcBef>
                          <a:spcPts val="0"/>
                        </a:spcBef>
                        <a:spcAft>
                          <a:spcPts val="0"/>
                        </a:spcAft>
                        <a:buNone/>
                      </a:pPr>
                      <a:endParaRPr sz="900" dirty="0">
                        <a:latin typeface="McLaren"/>
                        <a:ea typeface="McLaren"/>
                        <a:cs typeface="McLaren"/>
                        <a:sym typeface="McLaren"/>
                      </a:endParaRPr>
                    </a:p>
                    <a:p>
                      <a:pPr marL="0" marR="190500" lvl="0" indent="0" algn="l" rtl="0">
                        <a:spcBef>
                          <a:spcPts val="0"/>
                        </a:spcBef>
                        <a:spcAft>
                          <a:spcPts val="0"/>
                        </a:spcAft>
                        <a:buNone/>
                      </a:pPr>
                      <a:r>
                        <a:rPr lang="en" sz="1200" b="1" dirty="0">
                          <a:latin typeface="McLaren"/>
                          <a:ea typeface="McLaren"/>
                          <a:cs typeface="McLaren"/>
                          <a:sym typeface="McLaren"/>
                        </a:rPr>
                        <a:t>Grades</a:t>
                      </a:r>
                      <a:endParaRPr sz="1200" b="1" dirty="0">
                        <a:latin typeface="McLaren"/>
                        <a:ea typeface="McLaren"/>
                        <a:cs typeface="McLaren"/>
                        <a:sym typeface="McLaren"/>
                      </a:endParaRPr>
                    </a:p>
                    <a:p>
                      <a:pPr marL="0" marR="190500" lvl="0" indent="0" algn="l" rtl="0">
                        <a:spcBef>
                          <a:spcPts val="0"/>
                        </a:spcBef>
                        <a:spcAft>
                          <a:spcPts val="0"/>
                        </a:spcAft>
                        <a:buNone/>
                      </a:pPr>
                      <a:r>
                        <a:rPr lang="en" sz="900" dirty="0">
                          <a:latin typeface="McLaren"/>
                          <a:ea typeface="McLaren"/>
                          <a:cs typeface="McLaren"/>
                          <a:sym typeface="McLaren"/>
                        </a:rPr>
                        <a:t>This will include classwork. homework, comprehension quizzes and group assignments,  these will be recorded as one grade in the gradebook.</a:t>
                      </a:r>
                      <a:endParaRPr sz="1200" b="1" dirty="0">
                        <a:latin typeface="McLaren"/>
                        <a:ea typeface="McLaren"/>
                        <a:cs typeface="McLaren"/>
                        <a:sym typeface="McLaren"/>
                      </a:endParaRPr>
                    </a:p>
                    <a:p>
                      <a:pPr marL="0" marR="190500" lvl="0" indent="0" algn="l" rtl="0">
                        <a:spcBef>
                          <a:spcPts val="0"/>
                        </a:spcBef>
                        <a:spcAft>
                          <a:spcPts val="0"/>
                        </a:spcAft>
                        <a:buNone/>
                      </a:pPr>
                      <a:r>
                        <a:rPr lang="en" sz="900" dirty="0">
                          <a:latin typeface="McLaren"/>
                          <a:ea typeface="McLaren"/>
                          <a:cs typeface="McLaren"/>
                          <a:sym typeface="McLaren"/>
                        </a:rPr>
                        <a:t>Grades that are Tests, and Projects/Presentations will count twice in the gradebook.  </a:t>
                      </a:r>
                      <a:r>
                        <a:rPr lang="en" sz="900" b="1" dirty="0">
                          <a:latin typeface="McLaren"/>
                          <a:ea typeface="McLaren"/>
                          <a:cs typeface="McLaren"/>
                          <a:sym typeface="McLaren"/>
                        </a:rPr>
                        <a:t>NO EXTRA CREDIT WILL BE GIVEN</a:t>
                      </a:r>
                      <a:endParaRPr sz="900" b="1" dirty="0">
                        <a:latin typeface="McLaren"/>
                        <a:ea typeface="McLaren"/>
                        <a:cs typeface="McLaren"/>
                        <a:sym typeface="McLaren"/>
                      </a:endParaRPr>
                    </a:p>
                    <a:p>
                      <a:pPr marL="0" marR="190500" lvl="0" indent="0" algn="l" rtl="0">
                        <a:spcBef>
                          <a:spcPts val="0"/>
                        </a:spcBef>
                        <a:spcAft>
                          <a:spcPts val="0"/>
                        </a:spcAft>
                        <a:buNone/>
                      </a:pPr>
                      <a:endParaRPr sz="1200" b="1" dirty="0">
                        <a:solidFill>
                          <a:srgbClr val="666666"/>
                        </a:solidFill>
                        <a:latin typeface="McLaren"/>
                        <a:ea typeface="McLaren"/>
                        <a:cs typeface="McLaren"/>
                        <a:sym typeface="McLaren"/>
                      </a:endParaRPr>
                    </a:p>
                    <a:p>
                      <a:pPr marL="0" marR="190500" lvl="0" indent="0" algn="l" rtl="0">
                        <a:lnSpc>
                          <a:spcPct val="130000"/>
                        </a:lnSpc>
                        <a:spcBef>
                          <a:spcPts val="600"/>
                        </a:spcBef>
                        <a:spcAft>
                          <a:spcPts val="0"/>
                        </a:spcAft>
                        <a:buNone/>
                      </a:pPr>
                      <a:r>
                        <a:rPr lang="en" sz="1000" b="1" dirty="0">
                          <a:latin typeface="McLaren"/>
                          <a:ea typeface="McLaren"/>
                          <a:cs typeface="McLaren"/>
                          <a:sym typeface="McLaren"/>
                        </a:rPr>
                        <a:t>Redo/Retest</a:t>
                      </a:r>
                      <a:endParaRPr sz="1000" dirty="0">
                        <a:latin typeface="McLaren"/>
                        <a:ea typeface="McLaren"/>
                        <a:cs typeface="McLaren"/>
                        <a:sym typeface="McLaren"/>
                      </a:endParaRPr>
                    </a:p>
                    <a:p>
                      <a:pPr marL="270510" marR="190500" lvl="0" indent="-292100" algn="l" rtl="0">
                        <a:lnSpc>
                          <a:spcPct val="130000"/>
                        </a:lnSpc>
                        <a:spcBef>
                          <a:spcPts val="600"/>
                        </a:spcBef>
                        <a:spcAft>
                          <a:spcPts val="0"/>
                        </a:spcAft>
                        <a:buSzPts val="1000"/>
                        <a:buFont typeface="McLaren"/>
                        <a:buChar char="❖"/>
                      </a:pPr>
                      <a:r>
                        <a:rPr lang="en" sz="1000" dirty="0">
                          <a:latin typeface="McLaren"/>
                          <a:ea typeface="McLaren"/>
                          <a:cs typeface="McLaren"/>
                          <a:sym typeface="McLaren"/>
                        </a:rPr>
                        <a:t>Students not mastering material on a test have 5 days after the test is returned to complete the alternative assignment or retest to bring the grade up to 70. Students will have to take care of this outside of class time.  </a:t>
                      </a:r>
                      <a:endParaRPr sz="1000" dirty="0">
                        <a:latin typeface="McLaren"/>
                        <a:ea typeface="McLaren"/>
                        <a:cs typeface="McLaren"/>
                        <a:sym typeface="McLaren"/>
                      </a:endParaRPr>
                    </a:p>
                    <a:p>
                      <a:pPr marL="270510" marR="190500" lvl="0" indent="-292100" algn="l" rtl="0">
                        <a:lnSpc>
                          <a:spcPct val="130000"/>
                        </a:lnSpc>
                        <a:spcBef>
                          <a:spcPts val="0"/>
                        </a:spcBef>
                        <a:spcAft>
                          <a:spcPts val="0"/>
                        </a:spcAft>
                        <a:buSzPts val="1000"/>
                        <a:buFont typeface="McLaren"/>
                        <a:buChar char="❖"/>
                      </a:pPr>
                      <a:r>
                        <a:rPr lang="en" sz="1000" b="1" i="1" dirty="0">
                          <a:latin typeface="McLaren"/>
                          <a:ea typeface="McLaren"/>
                          <a:cs typeface="McLaren"/>
                          <a:sym typeface="McLaren"/>
                        </a:rPr>
                        <a:t>Please pick up your absent work  and  take any quiz or test  you missed.</a:t>
                      </a:r>
                      <a:endParaRPr sz="1000" b="1" i="1" dirty="0">
                        <a:latin typeface="McLaren"/>
                        <a:ea typeface="McLaren"/>
                        <a:cs typeface="McLaren"/>
                        <a:sym typeface="McLaren"/>
                      </a:endParaRPr>
                    </a:p>
                    <a:p>
                      <a:pPr marL="0" marR="190500" lvl="0" indent="0" algn="l" rtl="0">
                        <a:lnSpc>
                          <a:spcPct val="130000"/>
                        </a:lnSpc>
                        <a:spcBef>
                          <a:spcPts val="600"/>
                        </a:spcBef>
                        <a:spcAft>
                          <a:spcPts val="0"/>
                        </a:spcAft>
                        <a:buNone/>
                      </a:pPr>
                      <a:r>
                        <a:rPr lang="en" sz="1000" b="1" dirty="0">
                          <a:latin typeface="McLaren"/>
                          <a:ea typeface="McLaren"/>
                          <a:cs typeface="McLaren"/>
                          <a:sym typeface="McLaren"/>
                        </a:rPr>
                        <a:t>Late/Absent Work</a:t>
                      </a:r>
                      <a:endParaRPr sz="1000" dirty="0">
                        <a:latin typeface="McLaren"/>
                        <a:ea typeface="McLaren"/>
                        <a:cs typeface="McLaren"/>
                        <a:sym typeface="McLaren"/>
                      </a:endParaRPr>
                    </a:p>
                    <a:p>
                      <a:pPr marL="457200" marR="190500" lvl="0" indent="-292100" algn="l" rtl="0">
                        <a:lnSpc>
                          <a:spcPct val="130000"/>
                        </a:lnSpc>
                        <a:spcBef>
                          <a:spcPts val="600"/>
                        </a:spcBef>
                        <a:spcAft>
                          <a:spcPts val="0"/>
                        </a:spcAft>
                        <a:buSzPts val="1000"/>
                        <a:buFont typeface="McLaren"/>
                        <a:buChar char="❖"/>
                      </a:pPr>
                      <a:r>
                        <a:rPr lang="en" sz="1000" dirty="0">
                          <a:latin typeface="McLaren"/>
                          <a:ea typeface="McLaren"/>
                          <a:cs typeface="McLaren"/>
                          <a:sym typeface="McLaren"/>
                        </a:rPr>
                        <a:t>1 day late= -10points   (deducted after paper is graded)</a:t>
                      </a:r>
                      <a:endParaRPr sz="1000" dirty="0">
                        <a:latin typeface="McLaren"/>
                        <a:ea typeface="McLaren"/>
                        <a:cs typeface="McLaren"/>
                        <a:sym typeface="McLaren"/>
                      </a:endParaRPr>
                    </a:p>
                    <a:p>
                      <a:pPr marL="457200" marR="190500" lvl="0" indent="-292100" algn="l" rtl="0">
                        <a:lnSpc>
                          <a:spcPct val="130000"/>
                        </a:lnSpc>
                        <a:spcBef>
                          <a:spcPts val="0"/>
                        </a:spcBef>
                        <a:spcAft>
                          <a:spcPts val="0"/>
                        </a:spcAft>
                        <a:buSzPts val="1000"/>
                        <a:buFont typeface="McLaren"/>
                        <a:buChar char="❖"/>
                      </a:pPr>
                      <a:r>
                        <a:rPr lang="en" sz="1000" dirty="0">
                          <a:latin typeface="McLaren"/>
                          <a:ea typeface="McLaren"/>
                          <a:cs typeface="McLaren"/>
                          <a:sym typeface="McLaren"/>
                        </a:rPr>
                        <a:t>2 days late= -20points (deducted after paper is graded)</a:t>
                      </a:r>
                      <a:endParaRPr sz="1000" dirty="0">
                        <a:latin typeface="McLaren"/>
                        <a:ea typeface="McLaren"/>
                        <a:cs typeface="McLaren"/>
                        <a:sym typeface="McLaren"/>
                      </a:endParaRPr>
                    </a:p>
                    <a:p>
                      <a:pPr marL="457200" marR="190500" lvl="0" indent="-292100" algn="l" rtl="0">
                        <a:lnSpc>
                          <a:spcPct val="130000"/>
                        </a:lnSpc>
                        <a:spcBef>
                          <a:spcPts val="0"/>
                        </a:spcBef>
                        <a:spcAft>
                          <a:spcPts val="0"/>
                        </a:spcAft>
                        <a:buSzPts val="1000"/>
                        <a:buFont typeface="McLaren"/>
                        <a:buChar char="❖"/>
                      </a:pPr>
                      <a:r>
                        <a:rPr lang="en" sz="1000" dirty="0">
                          <a:latin typeface="McLaren"/>
                          <a:ea typeface="McLaren"/>
                          <a:cs typeface="McLaren"/>
                          <a:sym typeface="McLaren"/>
                        </a:rPr>
                        <a:t>3 days late= -30 points (deducted after the paper is graded)</a:t>
                      </a:r>
                      <a:endParaRPr sz="1000" dirty="0">
                        <a:latin typeface="McLaren"/>
                        <a:ea typeface="McLaren"/>
                        <a:cs typeface="McLaren"/>
                        <a:sym typeface="McLaren"/>
                      </a:endParaRPr>
                    </a:p>
                    <a:p>
                      <a:pPr marL="457200" marR="190500" lvl="0" indent="-292100" algn="l" rtl="0">
                        <a:lnSpc>
                          <a:spcPct val="130000"/>
                        </a:lnSpc>
                        <a:spcBef>
                          <a:spcPts val="0"/>
                        </a:spcBef>
                        <a:spcAft>
                          <a:spcPts val="0"/>
                        </a:spcAft>
                        <a:buSzPts val="1000"/>
                        <a:buFont typeface="McLaren"/>
                        <a:buChar char="❖"/>
                      </a:pPr>
                      <a:r>
                        <a:rPr lang="en" sz="1000" dirty="0">
                          <a:latin typeface="McLaren"/>
                          <a:ea typeface="McLaren"/>
                          <a:cs typeface="McLaren"/>
                          <a:sym typeface="McLaren"/>
                        </a:rPr>
                        <a:t>After 3 days late= students cannot earn higher than a 50.</a:t>
                      </a:r>
                      <a:endParaRPr sz="1000" dirty="0">
                        <a:latin typeface="McLaren"/>
                        <a:ea typeface="McLaren"/>
                        <a:cs typeface="McLaren"/>
                        <a:sym typeface="McLaren"/>
                      </a:endParaRPr>
                    </a:p>
                    <a:p>
                      <a:pPr marL="457200" marR="190500" lvl="0" indent="-292100" algn="l" rtl="0">
                        <a:lnSpc>
                          <a:spcPct val="130000"/>
                        </a:lnSpc>
                        <a:spcBef>
                          <a:spcPts val="0"/>
                        </a:spcBef>
                        <a:spcAft>
                          <a:spcPts val="0"/>
                        </a:spcAft>
                        <a:buSzPts val="1000"/>
                        <a:buFont typeface="McLaren"/>
                        <a:buChar char="❖"/>
                      </a:pPr>
                      <a:r>
                        <a:rPr lang="en" sz="1000" b="1" i="1" dirty="0">
                          <a:latin typeface="McLaren"/>
                          <a:ea typeface="McLaren"/>
                          <a:cs typeface="McLaren"/>
                          <a:sym typeface="McLaren"/>
                        </a:rPr>
                        <a:t>Days Absent = Days to Makeup </a:t>
                      </a:r>
                      <a:endParaRPr sz="1000" b="1" i="1" dirty="0">
                        <a:latin typeface="McLaren"/>
                        <a:ea typeface="McLaren"/>
                        <a:cs typeface="McLaren"/>
                        <a:sym typeface="McLaren"/>
                      </a:endParaRPr>
                    </a:p>
                    <a:p>
                      <a:pPr marL="0" marR="190500" lvl="0" indent="0" algn="l" rtl="0">
                        <a:lnSpc>
                          <a:spcPct val="130000"/>
                        </a:lnSpc>
                        <a:spcBef>
                          <a:spcPts val="600"/>
                        </a:spcBef>
                        <a:spcAft>
                          <a:spcPts val="0"/>
                        </a:spcAft>
                        <a:buNone/>
                      </a:pPr>
                      <a:endParaRPr b="1" dirty="0">
                        <a:latin typeface="McLaren"/>
                        <a:ea typeface="McLaren"/>
                        <a:cs typeface="McLaren"/>
                        <a:sym typeface="McLaren"/>
                      </a:endParaRPr>
                    </a:p>
                    <a:p>
                      <a:pPr marL="0" marR="190500" lvl="0" indent="0" algn="l" rtl="0">
                        <a:lnSpc>
                          <a:spcPct val="130000"/>
                        </a:lnSpc>
                        <a:spcBef>
                          <a:spcPts val="600"/>
                        </a:spcBef>
                        <a:spcAft>
                          <a:spcPts val="0"/>
                        </a:spcAft>
                        <a:buNone/>
                      </a:pPr>
                      <a:endParaRPr sz="1000" dirty="0">
                        <a:latin typeface="McLaren"/>
                        <a:ea typeface="McLaren"/>
                        <a:cs typeface="McLaren"/>
                        <a:sym typeface="McLaren"/>
                      </a:endParaRPr>
                    </a:p>
                  </a:txBody>
                  <a:tcPr marL="91450" marR="91450" marT="91450" marB="914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tc>
                  <a:txBody>
                    <a:bodyPr/>
                    <a:lstStyle/>
                    <a:p>
                      <a:pPr marL="0" marR="190500" lvl="0" indent="0" algn="l" rtl="0">
                        <a:spcBef>
                          <a:spcPts val="0"/>
                        </a:spcBef>
                        <a:spcAft>
                          <a:spcPts val="0"/>
                        </a:spcAft>
                        <a:buNone/>
                      </a:pPr>
                      <a:endParaRPr sz="1200" b="1">
                        <a:latin typeface="McLaren"/>
                        <a:ea typeface="McLaren"/>
                        <a:cs typeface="McLaren"/>
                        <a:sym typeface="McLaren"/>
                      </a:endParaRPr>
                    </a:p>
                    <a:p>
                      <a:pPr marL="0" marR="190500" lvl="0" indent="0" algn="l" rtl="0">
                        <a:spcBef>
                          <a:spcPts val="0"/>
                        </a:spcBef>
                        <a:spcAft>
                          <a:spcPts val="0"/>
                        </a:spcAft>
                        <a:buNone/>
                      </a:pPr>
                      <a:r>
                        <a:rPr lang="en" sz="1200" b="1">
                          <a:latin typeface="McLaren"/>
                          <a:ea typeface="McLaren"/>
                          <a:cs typeface="McLaren"/>
                          <a:sym typeface="McLaren"/>
                        </a:rPr>
                        <a:t>Stay Connected</a:t>
                      </a:r>
                      <a:endParaRPr sz="1200" b="1">
                        <a:latin typeface="McLaren"/>
                        <a:ea typeface="McLaren"/>
                        <a:cs typeface="McLaren"/>
                        <a:sym typeface="McLaren"/>
                      </a:endParaRPr>
                    </a:p>
                    <a:p>
                      <a:pPr marL="0" marR="190500" lvl="0" indent="0" algn="l" rtl="0">
                        <a:lnSpc>
                          <a:spcPct val="100000"/>
                        </a:lnSpc>
                        <a:spcBef>
                          <a:spcPts val="600"/>
                        </a:spcBef>
                        <a:spcAft>
                          <a:spcPts val="0"/>
                        </a:spcAft>
                        <a:buNone/>
                      </a:pPr>
                      <a:endParaRPr sz="1000" b="1">
                        <a:latin typeface="McLaren"/>
                        <a:ea typeface="McLaren"/>
                        <a:cs typeface="McLaren"/>
                        <a:sym typeface="McLaren"/>
                      </a:endParaRPr>
                    </a:p>
                    <a:p>
                      <a:pPr marL="0" marR="190500" lvl="0" indent="0" algn="l" rtl="0">
                        <a:lnSpc>
                          <a:spcPct val="100000"/>
                        </a:lnSpc>
                        <a:spcBef>
                          <a:spcPts val="600"/>
                        </a:spcBef>
                        <a:spcAft>
                          <a:spcPts val="0"/>
                        </a:spcAft>
                        <a:buNone/>
                      </a:pPr>
                      <a:r>
                        <a:rPr lang="en" sz="1000" b="1">
                          <a:latin typeface="McLaren"/>
                          <a:ea typeface="McLaren"/>
                          <a:cs typeface="McLaren"/>
                          <a:sym typeface="McLaren"/>
                        </a:rPr>
                        <a:t>Google Classroom:</a:t>
                      </a:r>
                      <a:endParaRPr sz="1000" b="1">
                        <a:latin typeface="McLaren"/>
                        <a:ea typeface="McLaren"/>
                        <a:cs typeface="McLaren"/>
                        <a:sym typeface="McLaren"/>
                      </a:endParaRPr>
                    </a:p>
                    <a:p>
                      <a:pPr marL="0" marR="190500" lvl="0" indent="0" algn="l" rtl="0">
                        <a:lnSpc>
                          <a:spcPct val="100000"/>
                        </a:lnSpc>
                        <a:spcBef>
                          <a:spcPts val="600"/>
                        </a:spcBef>
                        <a:spcAft>
                          <a:spcPts val="0"/>
                        </a:spcAft>
                        <a:buNone/>
                      </a:pPr>
                      <a:r>
                        <a:rPr lang="en" sz="1000" b="1">
                          <a:latin typeface="McLaren"/>
                          <a:ea typeface="McLaren"/>
                          <a:cs typeface="McLaren"/>
                          <a:sym typeface="McLaren"/>
                        </a:rPr>
                        <a:t>https://classroom.google.com/c/NjE3Nzg5OTg1Nzcy</a:t>
                      </a:r>
                      <a:endParaRPr sz="1100" b="1">
                        <a:solidFill>
                          <a:schemeClr val="dk1"/>
                        </a:solidFill>
                        <a:latin typeface="McLaren"/>
                        <a:ea typeface="McLaren"/>
                        <a:cs typeface="McLaren"/>
                        <a:sym typeface="McLaren"/>
                      </a:endParaRPr>
                    </a:p>
                    <a:p>
                      <a:pPr marL="0" marR="190500" lvl="0" indent="-57150" algn="l" rtl="0">
                        <a:lnSpc>
                          <a:spcPct val="130000"/>
                        </a:lnSpc>
                        <a:spcBef>
                          <a:spcPts val="600"/>
                        </a:spcBef>
                        <a:spcAft>
                          <a:spcPts val="0"/>
                        </a:spcAft>
                        <a:buSzPts val="900"/>
                        <a:buFont typeface="McLaren"/>
                        <a:buChar char="​"/>
                      </a:pPr>
                      <a:endParaRPr sz="900">
                        <a:latin typeface="McLaren"/>
                        <a:ea typeface="McLaren"/>
                        <a:cs typeface="McLaren"/>
                        <a:sym typeface="McLaren"/>
                      </a:endParaRPr>
                    </a:p>
                    <a:p>
                      <a:pPr marL="0" marR="190500" lvl="0" indent="0" algn="l" rtl="0">
                        <a:lnSpc>
                          <a:spcPct val="130000"/>
                        </a:lnSpc>
                        <a:spcBef>
                          <a:spcPts val="600"/>
                        </a:spcBef>
                        <a:spcAft>
                          <a:spcPts val="0"/>
                        </a:spcAft>
                        <a:buNone/>
                      </a:pPr>
                      <a:r>
                        <a:rPr lang="en" b="1">
                          <a:latin typeface="McLaren"/>
                          <a:ea typeface="McLaren"/>
                          <a:cs typeface="McLaren"/>
                          <a:sym typeface="McLaren"/>
                        </a:rPr>
                        <a:t>Expectations</a:t>
                      </a:r>
                      <a:endParaRPr b="1">
                        <a:latin typeface="McLaren"/>
                        <a:ea typeface="McLaren"/>
                        <a:cs typeface="McLaren"/>
                        <a:sym typeface="McLaren"/>
                      </a:endParaRPr>
                    </a:p>
                    <a:p>
                      <a:pPr marL="346710" marR="19050" lvl="0" indent="-304800" algn="l" rtl="0">
                        <a:lnSpc>
                          <a:spcPct val="130000"/>
                        </a:lnSpc>
                        <a:spcBef>
                          <a:spcPts val="0"/>
                        </a:spcBef>
                        <a:spcAft>
                          <a:spcPts val="0"/>
                        </a:spcAft>
                        <a:buSzPts val="1200"/>
                        <a:buFont typeface="McLaren"/>
                        <a:buChar char="❖"/>
                      </a:pPr>
                      <a:r>
                        <a:rPr lang="en" sz="1200" b="1">
                          <a:latin typeface="McLaren"/>
                          <a:ea typeface="McLaren"/>
                          <a:cs typeface="McLaren"/>
                          <a:sym typeface="McLaren"/>
                        </a:rPr>
                        <a:t>Be Prepared</a:t>
                      </a:r>
                      <a:endParaRPr sz="1200" b="1">
                        <a:latin typeface="McLaren"/>
                        <a:ea typeface="McLaren"/>
                        <a:cs typeface="McLaren"/>
                        <a:sym typeface="McLaren"/>
                      </a:endParaRPr>
                    </a:p>
                    <a:p>
                      <a:pPr marL="346710" marR="19050" lvl="0" indent="-304800" algn="l" rtl="0">
                        <a:lnSpc>
                          <a:spcPct val="130000"/>
                        </a:lnSpc>
                        <a:spcBef>
                          <a:spcPts val="0"/>
                        </a:spcBef>
                        <a:spcAft>
                          <a:spcPts val="0"/>
                        </a:spcAft>
                        <a:buSzPts val="1200"/>
                        <a:buFont typeface="McLaren"/>
                        <a:buChar char="❖"/>
                      </a:pPr>
                      <a:r>
                        <a:rPr lang="en" sz="1200" b="1">
                          <a:latin typeface="McLaren"/>
                          <a:ea typeface="McLaren"/>
                          <a:cs typeface="McLaren"/>
                          <a:sym typeface="McLaren"/>
                        </a:rPr>
                        <a:t>Be Responsible</a:t>
                      </a:r>
                      <a:endParaRPr sz="1200" b="1">
                        <a:latin typeface="McLaren"/>
                        <a:ea typeface="McLaren"/>
                        <a:cs typeface="McLaren"/>
                        <a:sym typeface="McLaren"/>
                      </a:endParaRPr>
                    </a:p>
                    <a:p>
                      <a:pPr marL="346710" marR="19050" lvl="0" indent="-304800" algn="l" rtl="0">
                        <a:lnSpc>
                          <a:spcPct val="130000"/>
                        </a:lnSpc>
                        <a:spcBef>
                          <a:spcPts val="0"/>
                        </a:spcBef>
                        <a:spcAft>
                          <a:spcPts val="0"/>
                        </a:spcAft>
                        <a:buSzPts val="1200"/>
                        <a:buFont typeface="McLaren"/>
                        <a:buChar char="❖"/>
                      </a:pPr>
                      <a:r>
                        <a:rPr lang="en" sz="1200" b="1">
                          <a:latin typeface="McLaren"/>
                          <a:ea typeface="McLaren"/>
                          <a:cs typeface="McLaren"/>
                          <a:sym typeface="McLaren"/>
                        </a:rPr>
                        <a:t>Be Respectful</a:t>
                      </a:r>
                      <a:endParaRPr sz="1200" b="1">
                        <a:latin typeface="McLaren"/>
                        <a:ea typeface="McLaren"/>
                        <a:cs typeface="McLaren"/>
                        <a:sym typeface="McLaren"/>
                      </a:endParaRPr>
                    </a:p>
                    <a:p>
                      <a:pPr marL="346710" marR="19050" lvl="0" indent="-304800" algn="l" rtl="0">
                        <a:lnSpc>
                          <a:spcPct val="130000"/>
                        </a:lnSpc>
                        <a:spcBef>
                          <a:spcPts val="0"/>
                        </a:spcBef>
                        <a:spcAft>
                          <a:spcPts val="0"/>
                        </a:spcAft>
                        <a:buSzPts val="1200"/>
                        <a:buFont typeface="McLaren"/>
                        <a:buChar char="❖"/>
                      </a:pPr>
                      <a:r>
                        <a:rPr lang="en" sz="1200" b="1">
                          <a:latin typeface="McLaren"/>
                          <a:ea typeface="McLaren"/>
                          <a:cs typeface="McLaren"/>
                          <a:sym typeface="McLaren"/>
                        </a:rPr>
                        <a:t>Be Positive</a:t>
                      </a:r>
                      <a:endParaRPr sz="1200" b="1">
                        <a:latin typeface="McLaren"/>
                        <a:ea typeface="McLaren"/>
                        <a:cs typeface="McLaren"/>
                        <a:sym typeface="McLaren"/>
                      </a:endParaRPr>
                    </a:p>
                    <a:p>
                      <a:pPr marL="346710" marR="19050" lvl="0" indent="-304800" algn="l" rtl="0">
                        <a:lnSpc>
                          <a:spcPct val="130000"/>
                        </a:lnSpc>
                        <a:spcBef>
                          <a:spcPts val="0"/>
                        </a:spcBef>
                        <a:spcAft>
                          <a:spcPts val="0"/>
                        </a:spcAft>
                        <a:buSzPts val="1200"/>
                        <a:buFont typeface="McLaren"/>
                        <a:buChar char="❖"/>
                      </a:pPr>
                      <a:r>
                        <a:rPr lang="en" sz="1200" b="1">
                          <a:latin typeface="McLaren"/>
                          <a:ea typeface="McLaren"/>
                          <a:cs typeface="McLaren"/>
                          <a:sym typeface="McLaren"/>
                        </a:rPr>
                        <a:t>Be Productive</a:t>
                      </a:r>
                      <a:endParaRPr sz="1200" b="1">
                        <a:latin typeface="McLaren"/>
                        <a:ea typeface="McLaren"/>
                        <a:cs typeface="McLaren"/>
                        <a:sym typeface="McLaren"/>
                      </a:endParaRPr>
                    </a:p>
                    <a:p>
                      <a:pPr marL="0" marR="19050" lvl="0" indent="0" algn="l" rtl="0">
                        <a:spcBef>
                          <a:spcPts val="1600"/>
                        </a:spcBef>
                        <a:spcAft>
                          <a:spcPts val="0"/>
                        </a:spcAft>
                        <a:buNone/>
                      </a:pPr>
                      <a:r>
                        <a:rPr lang="en" sz="1200" b="1">
                          <a:latin typeface="McLaren"/>
                          <a:ea typeface="McLaren"/>
                          <a:cs typeface="McLaren"/>
                          <a:sym typeface="McLaren"/>
                        </a:rPr>
                        <a:t>Classroom Reminders</a:t>
                      </a:r>
                      <a:endParaRPr sz="1200" b="1">
                        <a:latin typeface="McLaren"/>
                        <a:ea typeface="McLaren"/>
                        <a:cs typeface="McLaren"/>
                        <a:sym typeface="McLaren"/>
                      </a:endParaRPr>
                    </a:p>
                    <a:p>
                      <a:pPr marL="457200" marR="19050" lvl="0" indent="-292100" algn="l" rtl="0">
                        <a:spcBef>
                          <a:spcPts val="0"/>
                        </a:spcBef>
                        <a:spcAft>
                          <a:spcPts val="0"/>
                        </a:spcAft>
                        <a:buSzPts val="1000"/>
                        <a:buFont typeface="McLaren"/>
                        <a:buChar char="➔"/>
                      </a:pPr>
                      <a:r>
                        <a:rPr lang="en" sz="1000">
                          <a:latin typeface="McLaren"/>
                          <a:ea typeface="McLaren"/>
                          <a:cs typeface="McLaren"/>
                          <a:sym typeface="McLaren"/>
                        </a:rPr>
                        <a:t>Attend to personal needs before class.</a:t>
                      </a:r>
                      <a:endParaRPr sz="1000">
                        <a:latin typeface="McLaren"/>
                        <a:ea typeface="McLaren"/>
                        <a:cs typeface="McLaren"/>
                        <a:sym typeface="McLaren"/>
                      </a:endParaRPr>
                    </a:p>
                    <a:p>
                      <a:pPr marL="457200" marR="19050" lvl="0" indent="-292100" algn="l" rtl="0">
                        <a:spcBef>
                          <a:spcPts val="0"/>
                        </a:spcBef>
                        <a:spcAft>
                          <a:spcPts val="0"/>
                        </a:spcAft>
                        <a:buSzPts val="1000"/>
                        <a:buFont typeface="McLaren"/>
                        <a:buChar char="➔"/>
                      </a:pPr>
                      <a:r>
                        <a:rPr lang="en" sz="1000">
                          <a:latin typeface="McLaren"/>
                          <a:ea typeface="McLaren"/>
                          <a:cs typeface="McLaren"/>
                          <a:sym typeface="McLaren"/>
                        </a:rPr>
                        <a:t>Come to class on time.</a:t>
                      </a:r>
                      <a:endParaRPr sz="1000">
                        <a:latin typeface="McLaren"/>
                        <a:ea typeface="McLaren"/>
                        <a:cs typeface="McLaren"/>
                        <a:sym typeface="McLaren"/>
                      </a:endParaRPr>
                    </a:p>
                    <a:p>
                      <a:pPr marL="457200" marR="19050" lvl="0" indent="-292100" algn="l" rtl="0">
                        <a:spcBef>
                          <a:spcPts val="0"/>
                        </a:spcBef>
                        <a:spcAft>
                          <a:spcPts val="0"/>
                        </a:spcAft>
                        <a:buSzPts val="1000"/>
                        <a:buFont typeface="McLaren"/>
                        <a:buChar char="➔"/>
                      </a:pPr>
                      <a:r>
                        <a:rPr lang="en" sz="1000">
                          <a:latin typeface="McLaren"/>
                          <a:ea typeface="McLaren"/>
                          <a:cs typeface="McLaren"/>
                          <a:sym typeface="McLaren"/>
                        </a:rPr>
                        <a:t>Pick up your materials from the shelf and designated pick up areas.</a:t>
                      </a:r>
                      <a:endParaRPr sz="1000">
                        <a:latin typeface="McLaren"/>
                        <a:ea typeface="McLaren"/>
                        <a:cs typeface="McLaren"/>
                        <a:sym typeface="McLaren"/>
                      </a:endParaRPr>
                    </a:p>
                    <a:p>
                      <a:pPr marL="457200" marR="19050" lvl="0" indent="-292100" algn="l" rtl="0">
                        <a:spcBef>
                          <a:spcPts val="0"/>
                        </a:spcBef>
                        <a:spcAft>
                          <a:spcPts val="0"/>
                        </a:spcAft>
                        <a:buSzPts val="1000"/>
                        <a:buFont typeface="McLaren"/>
                        <a:buChar char="➔"/>
                      </a:pPr>
                      <a:r>
                        <a:rPr lang="en" sz="1000">
                          <a:latin typeface="McLaren"/>
                          <a:ea typeface="McLaren"/>
                          <a:cs typeface="McLaren"/>
                          <a:sym typeface="McLaren"/>
                        </a:rPr>
                        <a:t>Take seat and begin assigned activity.</a:t>
                      </a:r>
                      <a:endParaRPr sz="1000">
                        <a:latin typeface="McLaren"/>
                        <a:ea typeface="McLaren"/>
                        <a:cs typeface="McLaren"/>
                        <a:sym typeface="McLaren"/>
                      </a:endParaRPr>
                    </a:p>
                    <a:p>
                      <a:pPr marL="457200" marR="19050" lvl="0" indent="-292100" algn="l" rtl="0">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Turn in cell phones to designated area upon entering class.</a:t>
                      </a:r>
                      <a:endParaRPr sz="1000" b="1">
                        <a:solidFill>
                          <a:schemeClr val="dk1"/>
                        </a:solidFill>
                        <a:latin typeface="McLaren"/>
                        <a:ea typeface="McLaren"/>
                        <a:cs typeface="McLaren"/>
                        <a:sym typeface="McLaren"/>
                      </a:endParaRPr>
                    </a:p>
                    <a:p>
                      <a:pPr marL="457200" marR="19050" lvl="0" indent="0" algn="l" rtl="0">
                        <a:spcBef>
                          <a:spcPts val="0"/>
                        </a:spcBef>
                        <a:spcAft>
                          <a:spcPts val="0"/>
                        </a:spcAft>
                        <a:buNone/>
                      </a:pPr>
                      <a:endParaRPr sz="1000">
                        <a:latin typeface="McLaren"/>
                        <a:ea typeface="McLaren"/>
                        <a:cs typeface="McLaren"/>
                        <a:sym typeface="McLaren"/>
                      </a:endParaRPr>
                    </a:p>
                  </a:txBody>
                  <a:tcPr marL="91450" marR="91450" marT="91450" marB="914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extLst>
                  <a:ext uri="{0D108BD9-81ED-4DB2-BD59-A6C34878D82A}">
                    <a16:rowId xmlns:a16="http://schemas.microsoft.com/office/drawing/2014/main" val="10001"/>
                  </a:ext>
                </a:extLst>
              </a:tr>
              <a:tr h="1463150">
                <a:tc>
                  <a:txBody>
                    <a:bodyPr/>
                    <a:lstStyle/>
                    <a:p>
                      <a:pPr marL="0" marR="190500" lvl="0" indent="0" algn="l" rtl="0">
                        <a:spcBef>
                          <a:spcPts val="0"/>
                        </a:spcBef>
                        <a:spcAft>
                          <a:spcPts val="0"/>
                        </a:spcAft>
                        <a:buNone/>
                      </a:pPr>
                      <a:endParaRPr b="1">
                        <a:latin typeface="McLaren"/>
                        <a:ea typeface="McLaren"/>
                        <a:cs typeface="McLaren"/>
                        <a:sym typeface="McLaren"/>
                      </a:endParaRPr>
                    </a:p>
                  </a:txBody>
                  <a:tcPr marL="91450" marR="91450" marT="91450" marB="914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tc>
                  <a:txBody>
                    <a:bodyPr/>
                    <a:lstStyle/>
                    <a:p>
                      <a:pPr marL="0" marR="190500" lvl="0" indent="0" algn="l" rtl="0">
                        <a:spcBef>
                          <a:spcPts val="0"/>
                        </a:spcBef>
                        <a:spcAft>
                          <a:spcPts val="0"/>
                        </a:spcAft>
                        <a:buNone/>
                      </a:pPr>
                      <a:endParaRPr sz="1200" b="1" dirty="0">
                        <a:latin typeface="McLaren"/>
                        <a:ea typeface="McLaren"/>
                        <a:cs typeface="McLaren"/>
                        <a:sym typeface="McLaren"/>
                      </a:endParaRPr>
                    </a:p>
                  </a:txBody>
                  <a:tcPr marL="91450" marR="91450" marT="91450" marB="91450">
                    <a:lnL cap="flat" cmpd="sng">
                      <a:solidFill>
                        <a:srgbClr val="FFFFFF"/>
                      </a:solidFill>
                      <a:prstDash val="solid"/>
                      <a:round/>
                      <a:headEnd type="none" w="sm" len="sm"/>
                      <a:tailEnd type="none" w="sm" len="sm"/>
                    </a:lnL>
                    <a:lnR cap="flat" cmpd="sng">
                      <a:solidFill>
                        <a:srgbClr val="FFFFFF"/>
                      </a:solidFill>
                      <a:prstDash val="solid"/>
                      <a:round/>
                      <a:headEnd type="none" w="sm" len="sm"/>
                      <a:tailEnd type="none" w="sm" len="sm"/>
                    </a:lnR>
                    <a:lnT cap="flat" cmpd="sng">
                      <a:solidFill>
                        <a:srgbClr val="FFFFFF"/>
                      </a:solidFill>
                      <a:prstDash val="solid"/>
                      <a:round/>
                      <a:headEnd type="none" w="sm" len="sm"/>
                      <a:tailEnd type="none" w="sm" len="sm"/>
                    </a:lnT>
                    <a:lnB cap="flat" cmpd="sng">
                      <a:solidFill>
                        <a:srgbClr val="FFFFFF"/>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body" idx="1"/>
          </p:nvPr>
        </p:nvSpPr>
        <p:spPr>
          <a:xfrm>
            <a:off x="264950" y="476250"/>
            <a:ext cx="3399900" cy="4619700"/>
          </a:xfrm>
          <a:prstGeom prst="rect">
            <a:avLst/>
          </a:prstGeom>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1100"/>
              </a:spcBef>
              <a:spcAft>
                <a:spcPts val="0"/>
              </a:spcAft>
              <a:buNone/>
            </a:pPr>
            <a:r>
              <a:rPr lang="en" sz="1200" b="1" dirty="0">
                <a:solidFill>
                  <a:schemeClr val="dk1"/>
                </a:solidFill>
                <a:highlight>
                  <a:srgbClr val="FFFFFF"/>
                </a:highlight>
                <a:latin typeface="McLaren"/>
                <a:ea typeface="McLaren"/>
                <a:cs typeface="McLaren"/>
                <a:sym typeface="McLaren"/>
              </a:rPr>
              <a:t>CONTENT</a:t>
            </a:r>
            <a:endParaRPr sz="1200" b="1" dirty="0">
              <a:solidFill>
                <a:schemeClr val="dk1"/>
              </a:solidFill>
              <a:highlight>
                <a:srgbClr val="FFFFFF"/>
              </a:highlight>
              <a:latin typeface="McLaren"/>
              <a:ea typeface="McLaren"/>
              <a:cs typeface="McLaren"/>
              <a:sym typeface="McLaren"/>
            </a:endParaRPr>
          </a:p>
          <a:p>
            <a:pPr marL="0" lvl="0" indent="0" algn="l" rtl="0">
              <a:spcBef>
                <a:spcPts val="1100"/>
              </a:spcBef>
              <a:spcAft>
                <a:spcPts val="0"/>
              </a:spcAft>
              <a:buClr>
                <a:schemeClr val="dk1"/>
              </a:buClr>
              <a:buSzPts val="1100"/>
              <a:buFont typeface="Arial"/>
              <a:buNone/>
            </a:pPr>
            <a:r>
              <a:rPr lang="en" sz="1200" dirty="0">
                <a:solidFill>
                  <a:schemeClr val="dk1"/>
                </a:solidFill>
                <a:highlight>
                  <a:srgbClr val="FFFFFF"/>
                </a:highlight>
                <a:latin typeface="McLaren"/>
                <a:ea typeface="McLaren"/>
                <a:cs typeface="McLaren"/>
                <a:sym typeface="McLaren"/>
              </a:rPr>
              <a:t>This course will cover </a:t>
            </a:r>
            <a:r>
              <a:rPr lang="en" sz="1200" dirty="0" smtClean="0">
                <a:solidFill>
                  <a:schemeClr val="dk1"/>
                </a:solidFill>
                <a:highlight>
                  <a:srgbClr val="FFFFFF"/>
                </a:highlight>
                <a:latin typeface="McLaren"/>
                <a:ea typeface="McLaren"/>
                <a:cs typeface="McLaren"/>
                <a:sym typeface="McLaren"/>
              </a:rPr>
              <a:t>the following: A Geographer’s World, Study of the Planet Earth, the change of Climate, Environment and Resources, People of the World, Government and Economic Systems, the United States, Canada, Mexico, Central America and the Caribbean, Caribbean South America, Atlantic South America, Pacific South America, Southern Europe, West-Central Europe, Northern Europe, Eastern Europe, Russia, The Eurasian Republics, The Eastern Mediterranean, The Arabian Peninsula, Iraq, and Iran, North Africa, West Africa, East Africa, Central Africa, Southern Africa, and South and East Asia and the Pacific.</a:t>
            </a:r>
            <a:endParaRPr sz="1200" dirty="0">
              <a:solidFill>
                <a:schemeClr val="dk1"/>
              </a:solidFill>
              <a:highlight>
                <a:srgbClr val="FFFFFF"/>
              </a:highlight>
              <a:latin typeface="McLaren"/>
              <a:ea typeface="McLaren"/>
              <a:cs typeface="McLaren"/>
              <a:sym typeface="McLaren"/>
            </a:endParaRPr>
          </a:p>
          <a:p>
            <a:pPr marL="0" lvl="0" indent="0" algn="l" rtl="0">
              <a:spcBef>
                <a:spcPts val="400"/>
              </a:spcBef>
              <a:spcAft>
                <a:spcPts val="1600"/>
              </a:spcAft>
              <a:buNone/>
            </a:pPr>
            <a:endParaRPr sz="1200" dirty="0">
              <a:latin typeface="McLaren"/>
              <a:ea typeface="McLaren"/>
              <a:cs typeface="McLaren"/>
              <a:sym typeface="McLaren"/>
            </a:endParaRPr>
          </a:p>
        </p:txBody>
      </p:sp>
      <p:sp>
        <p:nvSpPr>
          <p:cNvPr id="60" name="Google Shape;60;p14"/>
          <p:cNvSpPr txBox="1">
            <a:spLocks noGrp="1"/>
          </p:cNvSpPr>
          <p:nvPr>
            <p:ph type="body" idx="2"/>
          </p:nvPr>
        </p:nvSpPr>
        <p:spPr>
          <a:xfrm>
            <a:off x="4078975" y="5286375"/>
            <a:ext cx="3399900" cy="3295800"/>
          </a:xfrm>
          <a:prstGeom prst="rect">
            <a:avLst/>
          </a:prstGeom>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200" b="1">
                <a:solidFill>
                  <a:schemeClr val="dk1"/>
                </a:solidFill>
                <a:latin typeface="McLaren"/>
                <a:ea typeface="McLaren"/>
                <a:cs typeface="McLaren"/>
                <a:sym typeface="McLaren"/>
              </a:rPr>
              <a:t>CLASS RULES</a:t>
            </a:r>
            <a:endParaRPr sz="1200" b="1">
              <a:solidFill>
                <a:schemeClr val="dk1"/>
              </a:solidFill>
              <a:latin typeface="McLaren"/>
              <a:ea typeface="McLaren"/>
              <a:cs typeface="McLaren"/>
              <a:sym typeface="McLaren"/>
            </a:endParaRPr>
          </a:p>
          <a:p>
            <a:pPr marL="457200" lvl="0" indent="-292100" algn="l" rtl="0">
              <a:lnSpc>
                <a:spcPct val="100000"/>
              </a:lnSpc>
              <a:spcBef>
                <a:spcPts val="1600"/>
              </a:spcBef>
              <a:spcAft>
                <a:spcPts val="0"/>
              </a:spcAft>
              <a:buClr>
                <a:schemeClr val="dk1"/>
              </a:buClr>
              <a:buSzPts val="1000"/>
              <a:buChar char="●"/>
            </a:pPr>
            <a:r>
              <a:rPr lang="en" sz="1000">
                <a:solidFill>
                  <a:schemeClr val="dk1"/>
                </a:solidFill>
                <a:latin typeface="McLaren"/>
                <a:ea typeface="McLaren"/>
                <a:cs typeface="McLaren"/>
                <a:sym typeface="McLaren"/>
              </a:rPr>
              <a:t>Be on time, on task and prepared to learn </a:t>
            </a:r>
            <a:r>
              <a:rPr lang="en" sz="1000" b="1">
                <a:solidFill>
                  <a:schemeClr val="dk1"/>
                </a:solidFill>
                <a:latin typeface="McLaren"/>
                <a:ea typeface="McLaren"/>
                <a:cs typeface="McLaren"/>
                <a:sym typeface="McLaren"/>
              </a:rPr>
              <a:t>EVERYDAY</a:t>
            </a:r>
            <a:endParaRPr sz="1000" b="1">
              <a:solidFill>
                <a:schemeClr val="dk1"/>
              </a:solidFill>
              <a:latin typeface="McLaren"/>
              <a:ea typeface="McLaren"/>
              <a:cs typeface="McLaren"/>
              <a:sym typeface="McLaren"/>
            </a:endParaRPr>
          </a:p>
          <a:p>
            <a:pPr marL="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Respect the teacher, the classroom, other students and yourself</a:t>
            </a:r>
            <a:endParaRPr sz="1000">
              <a:solidFill>
                <a:schemeClr val="dk1"/>
              </a:solidFill>
              <a:latin typeface="McLaren"/>
              <a:ea typeface="McLaren"/>
              <a:cs typeface="McLaren"/>
              <a:sym typeface="McLaren"/>
            </a:endParaRPr>
          </a:p>
          <a:p>
            <a:pPr marL="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Be responsible for your own learning #forgetcheating</a:t>
            </a:r>
            <a:endParaRPr sz="1000">
              <a:solidFill>
                <a:schemeClr val="dk1"/>
              </a:solidFill>
              <a:latin typeface="McLaren"/>
              <a:ea typeface="McLaren"/>
              <a:cs typeface="McLaren"/>
              <a:sym typeface="McLaren"/>
            </a:endParaRPr>
          </a:p>
          <a:p>
            <a:pPr marL="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Clean up after yourself and your peers</a:t>
            </a:r>
            <a:endParaRPr sz="1000">
              <a:solidFill>
                <a:schemeClr val="dk1"/>
              </a:solidFill>
              <a:latin typeface="McLaren"/>
              <a:ea typeface="McLaren"/>
              <a:cs typeface="McLaren"/>
              <a:sym typeface="McLaren"/>
            </a:endParaRPr>
          </a:p>
          <a:p>
            <a:pPr marL="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Char char="●"/>
            </a:pPr>
            <a:r>
              <a:rPr lang="en" sz="1000">
                <a:solidFill>
                  <a:schemeClr val="dk1"/>
                </a:solidFill>
                <a:latin typeface="McLaren"/>
                <a:ea typeface="McLaren"/>
                <a:cs typeface="McLaren"/>
                <a:sym typeface="McLaren"/>
              </a:rPr>
              <a:t>Keep all personal electronics </a:t>
            </a:r>
            <a:r>
              <a:rPr lang="en" sz="1000" b="1">
                <a:solidFill>
                  <a:schemeClr val="dk1"/>
                </a:solidFill>
                <a:latin typeface="McLaren"/>
                <a:ea typeface="McLaren"/>
                <a:cs typeface="McLaren"/>
                <a:sym typeface="McLaren"/>
              </a:rPr>
              <a:t>PUT AWAY in the designated area</a:t>
            </a:r>
            <a:endParaRPr sz="1000" b="1">
              <a:solidFill>
                <a:schemeClr val="dk1"/>
              </a:solidFill>
              <a:latin typeface="McLaren"/>
              <a:ea typeface="McLaren"/>
              <a:cs typeface="McLaren"/>
              <a:sym typeface="McLaren"/>
            </a:endParaRPr>
          </a:p>
          <a:p>
            <a:pPr marL="457200" lvl="0" indent="0" algn="l" rtl="0">
              <a:lnSpc>
                <a:spcPct val="100000"/>
              </a:lnSpc>
              <a:spcBef>
                <a:spcPts val="0"/>
              </a:spcBef>
              <a:spcAft>
                <a:spcPts val="0"/>
              </a:spcAft>
              <a:buNone/>
            </a:pPr>
            <a:r>
              <a:rPr lang="en" sz="1000">
                <a:solidFill>
                  <a:schemeClr val="dk1"/>
                </a:solidFill>
                <a:latin typeface="McLaren"/>
                <a:ea typeface="McLaren"/>
                <a:cs typeface="McLaren"/>
                <a:sym typeface="McLaren"/>
              </a:rPr>
              <a:t>#notexting #notweeting #nopictures#nosnapping</a:t>
            </a:r>
            <a:endParaRPr sz="1000">
              <a:solidFill>
                <a:schemeClr val="dk1"/>
              </a:solidFill>
              <a:latin typeface="McLaren"/>
              <a:ea typeface="McLaren"/>
              <a:cs typeface="McLaren"/>
              <a:sym typeface="McLaren"/>
            </a:endParaRPr>
          </a:p>
          <a:p>
            <a:pPr marL="45720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457200" lvl="0" indent="-292100" algn="l" rtl="0">
              <a:lnSpc>
                <a:spcPct val="100000"/>
              </a:lnSpc>
              <a:spcBef>
                <a:spcPts val="0"/>
              </a:spcBef>
              <a:spcAft>
                <a:spcPts val="0"/>
              </a:spcAft>
              <a:buClr>
                <a:schemeClr val="dk1"/>
              </a:buClr>
              <a:buSzPts val="1000"/>
              <a:buFont typeface="McLaren"/>
              <a:buChar char="●"/>
            </a:pPr>
            <a:r>
              <a:rPr lang="en" sz="1000">
                <a:solidFill>
                  <a:schemeClr val="dk1"/>
                </a:solidFill>
                <a:latin typeface="McLaren"/>
                <a:ea typeface="McLaren"/>
                <a:cs typeface="McLaren"/>
                <a:sym typeface="McLaren"/>
              </a:rPr>
              <a:t>No eating, chewing gum or drinks other than water will be allowed.</a:t>
            </a:r>
            <a:endParaRPr sz="1000">
              <a:solidFill>
                <a:schemeClr val="dk1"/>
              </a:solidFill>
              <a:latin typeface="McLaren"/>
              <a:ea typeface="McLaren"/>
              <a:cs typeface="McLaren"/>
              <a:sym typeface="McLaren"/>
            </a:endParaRPr>
          </a:p>
          <a:p>
            <a:pPr marL="914400" lvl="0" indent="0" algn="l" rtl="0">
              <a:lnSpc>
                <a:spcPct val="100000"/>
              </a:lnSpc>
              <a:spcBef>
                <a:spcPts val="0"/>
              </a:spcBef>
              <a:spcAft>
                <a:spcPts val="0"/>
              </a:spcAft>
              <a:buNone/>
            </a:pPr>
            <a:endParaRPr sz="1000">
              <a:solidFill>
                <a:schemeClr val="dk1"/>
              </a:solidFill>
              <a:latin typeface="McLaren"/>
              <a:ea typeface="McLaren"/>
              <a:cs typeface="McLaren"/>
              <a:sym typeface="McLaren"/>
            </a:endParaRPr>
          </a:p>
          <a:p>
            <a:pPr marL="0" lvl="0" indent="0" algn="l" rtl="0">
              <a:lnSpc>
                <a:spcPct val="100000"/>
              </a:lnSpc>
              <a:spcBef>
                <a:spcPts val="0"/>
              </a:spcBef>
              <a:spcAft>
                <a:spcPts val="1600"/>
              </a:spcAft>
              <a:buNone/>
            </a:pPr>
            <a:endParaRPr sz="1000">
              <a:solidFill>
                <a:schemeClr val="dk1"/>
              </a:solidFill>
              <a:latin typeface="McLaren"/>
              <a:ea typeface="McLaren"/>
              <a:cs typeface="McLaren"/>
              <a:sym typeface="McLaren"/>
            </a:endParaRPr>
          </a:p>
        </p:txBody>
      </p:sp>
      <p:sp>
        <p:nvSpPr>
          <p:cNvPr id="61" name="Google Shape;61;p14"/>
          <p:cNvSpPr txBox="1"/>
          <p:nvPr/>
        </p:nvSpPr>
        <p:spPr>
          <a:xfrm>
            <a:off x="264950" y="5286375"/>
            <a:ext cx="3399900" cy="20319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200" b="1">
                <a:solidFill>
                  <a:schemeClr val="dk1"/>
                </a:solidFill>
                <a:latin typeface="McLaren"/>
                <a:ea typeface="McLaren"/>
                <a:cs typeface="McLaren"/>
                <a:sym typeface="McLaren"/>
              </a:rPr>
              <a:t>Note to students…</a:t>
            </a:r>
            <a:endParaRPr sz="1200" b="1">
              <a:solidFill>
                <a:schemeClr val="dk1"/>
              </a:solidFill>
              <a:latin typeface="McLaren"/>
              <a:ea typeface="McLaren"/>
              <a:cs typeface="McLaren"/>
              <a:sym typeface="McLaren"/>
            </a:endParaRPr>
          </a:p>
          <a:p>
            <a:pPr marL="0" lvl="0" indent="0" algn="ctr" rtl="0">
              <a:spcBef>
                <a:spcPts val="0"/>
              </a:spcBef>
              <a:spcAft>
                <a:spcPts val="0"/>
              </a:spcAft>
              <a:buNone/>
            </a:pPr>
            <a:r>
              <a:rPr lang="en" sz="1200">
                <a:solidFill>
                  <a:schemeClr val="dk1"/>
                </a:solidFill>
                <a:latin typeface="McLaren"/>
                <a:ea typeface="McLaren"/>
                <a:cs typeface="McLaren"/>
                <a:sym typeface="McLaren"/>
              </a:rPr>
              <a:t>I am here to help guide you through your learning process, to push you to be your best and give your best effort. I will work to help you develop skills in organization and responsibility that will be important in life.  Please don’t hesitate to ask questions or see me when you are struggling, my door is always open and I am here to help you be SUCCESSFUL!</a:t>
            </a:r>
            <a:endParaRPr sz="1200">
              <a:solidFill>
                <a:schemeClr val="dk1"/>
              </a:solidFill>
              <a:latin typeface="McLaren"/>
              <a:ea typeface="McLaren"/>
              <a:cs typeface="McLaren"/>
              <a:sym typeface="McLaren"/>
            </a:endParaRPr>
          </a:p>
        </p:txBody>
      </p:sp>
      <p:sp>
        <p:nvSpPr>
          <p:cNvPr id="62" name="Google Shape;62;p14"/>
          <p:cNvSpPr txBox="1"/>
          <p:nvPr/>
        </p:nvSpPr>
        <p:spPr>
          <a:xfrm>
            <a:off x="464900" y="7508700"/>
            <a:ext cx="3000000" cy="1011600"/>
          </a:xfrm>
          <a:prstGeom prst="rect">
            <a:avLst/>
          </a:prstGeom>
          <a:noFill/>
          <a:ln w="7620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15000"/>
              </a:lnSpc>
              <a:spcBef>
                <a:spcPts val="1100"/>
              </a:spcBef>
              <a:spcAft>
                <a:spcPts val="0"/>
              </a:spcAft>
              <a:buNone/>
            </a:pPr>
            <a:r>
              <a:rPr lang="en" sz="1350" b="1" i="1">
                <a:solidFill>
                  <a:schemeClr val="dk1"/>
                </a:solidFill>
                <a:highlight>
                  <a:srgbClr val="FFFFFF"/>
                </a:highlight>
              </a:rPr>
              <a:t>“Teachers open the door, but you must enter by yourself."</a:t>
            </a:r>
            <a:endParaRPr sz="1350" b="1" i="1">
              <a:solidFill>
                <a:schemeClr val="dk1"/>
              </a:solidFill>
              <a:highlight>
                <a:srgbClr val="FFFFFF"/>
              </a:highlight>
            </a:endParaRPr>
          </a:p>
          <a:p>
            <a:pPr marL="0" lvl="0" indent="0" algn="ctr" rtl="0">
              <a:lnSpc>
                <a:spcPct val="115000"/>
              </a:lnSpc>
              <a:spcBef>
                <a:spcPts val="1100"/>
              </a:spcBef>
              <a:spcAft>
                <a:spcPts val="400"/>
              </a:spcAft>
              <a:buNone/>
            </a:pPr>
            <a:r>
              <a:rPr lang="en" sz="1350" b="1" i="1">
                <a:solidFill>
                  <a:schemeClr val="dk1"/>
                </a:solidFill>
                <a:highlight>
                  <a:srgbClr val="FFFFFF"/>
                </a:highlight>
              </a:rPr>
              <a:t>-- Chinese Proverb</a:t>
            </a:r>
            <a:r>
              <a:rPr lang="en" sz="1350">
                <a:solidFill>
                  <a:schemeClr val="dk1"/>
                </a:solidFill>
                <a:highlight>
                  <a:srgbClr val="FFFFFF"/>
                </a:highlight>
              </a:rPr>
              <a:t> </a:t>
            </a:r>
            <a:endParaRPr sz="1350">
              <a:solidFill>
                <a:schemeClr val="dk1"/>
              </a:solidFill>
              <a:highlight>
                <a:srgbClr val="FFFFFF"/>
              </a:highlight>
            </a:endParaRPr>
          </a:p>
        </p:txBody>
      </p:sp>
      <p:sp>
        <p:nvSpPr>
          <p:cNvPr id="63" name="Google Shape;63;p14"/>
          <p:cNvSpPr txBox="1"/>
          <p:nvPr/>
        </p:nvSpPr>
        <p:spPr>
          <a:xfrm>
            <a:off x="4191000" y="476250"/>
            <a:ext cx="3000000" cy="4553100"/>
          </a:xfrm>
          <a:prstGeom prst="rect">
            <a:avLst/>
          </a:prstGeom>
          <a:no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1600"/>
              </a:spcBef>
              <a:spcAft>
                <a:spcPts val="0"/>
              </a:spcAft>
              <a:buNone/>
            </a:pPr>
            <a:endParaRPr sz="1200" b="1" dirty="0">
              <a:solidFill>
                <a:schemeClr val="dk1"/>
              </a:solidFill>
              <a:latin typeface="McLaren"/>
              <a:ea typeface="McLaren"/>
              <a:cs typeface="McLaren"/>
              <a:sym typeface="McLaren"/>
            </a:endParaRPr>
          </a:p>
          <a:p>
            <a:pPr marL="0" lvl="0" indent="0" algn="ctr" rtl="0">
              <a:spcBef>
                <a:spcPts val="1600"/>
              </a:spcBef>
              <a:spcAft>
                <a:spcPts val="0"/>
              </a:spcAft>
              <a:buNone/>
            </a:pPr>
            <a:r>
              <a:rPr lang="en" sz="1200" b="1" dirty="0">
                <a:solidFill>
                  <a:schemeClr val="dk1"/>
                </a:solidFill>
                <a:latin typeface="McLaren"/>
                <a:ea typeface="McLaren"/>
                <a:cs typeface="McLaren"/>
                <a:sym typeface="McLaren"/>
              </a:rPr>
              <a:t>Composition Notebook</a:t>
            </a:r>
            <a:endParaRPr sz="1200" b="1" dirty="0">
              <a:solidFill>
                <a:schemeClr val="dk1"/>
              </a:solidFill>
              <a:latin typeface="McLaren"/>
              <a:ea typeface="McLaren"/>
              <a:cs typeface="McLaren"/>
              <a:sym typeface="McLaren"/>
            </a:endParaRPr>
          </a:p>
          <a:p>
            <a:pPr marL="0" lvl="0" indent="0" algn="ctr" rtl="0">
              <a:spcBef>
                <a:spcPts val="1600"/>
              </a:spcBef>
              <a:spcAft>
                <a:spcPts val="0"/>
              </a:spcAft>
              <a:buNone/>
            </a:pPr>
            <a:r>
              <a:rPr lang="en" sz="1200" dirty="0">
                <a:solidFill>
                  <a:schemeClr val="dk1"/>
                </a:solidFill>
                <a:latin typeface="McLaren"/>
                <a:ea typeface="McLaren"/>
                <a:cs typeface="McLaren"/>
                <a:sym typeface="McLaren"/>
              </a:rPr>
              <a:t>You will keep up with vocabulary and study material in this notebook.  This will be kept with you .</a:t>
            </a:r>
            <a:endParaRPr sz="1200" dirty="0">
              <a:solidFill>
                <a:schemeClr val="dk1"/>
              </a:solidFill>
              <a:latin typeface="McLaren"/>
              <a:ea typeface="McLaren"/>
              <a:cs typeface="McLaren"/>
              <a:sym typeface="McLaren"/>
            </a:endParaRPr>
          </a:p>
          <a:p>
            <a:pPr marL="0" lvl="0" indent="0" algn="l" rtl="0">
              <a:spcBef>
                <a:spcPts val="1600"/>
              </a:spcBef>
              <a:spcAft>
                <a:spcPts val="0"/>
              </a:spcAft>
              <a:buNone/>
            </a:pPr>
            <a:endParaRPr sz="1200" dirty="0">
              <a:solidFill>
                <a:schemeClr val="dk1"/>
              </a:solidFill>
              <a:latin typeface="McLaren"/>
              <a:ea typeface="McLaren"/>
              <a:cs typeface="McLaren"/>
              <a:sym typeface="McLaren"/>
            </a:endParaRPr>
          </a:p>
          <a:p>
            <a:pPr marL="914400" lvl="0" indent="0" algn="l" rtl="0">
              <a:spcBef>
                <a:spcPts val="0"/>
              </a:spcBef>
              <a:spcAft>
                <a:spcPts val="0"/>
              </a:spcAft>
              <a:buNone/>
            </a:pPr>
            <a:endParaRPr sz="1200" dirty="0">
              <a:solidFill>
                <a:schemeClr val="dk1"/>
              </a:solidFill>
              <a:latin typeface="McLaren"/>
              <a:ea typeface="McLaren"/>
              <a:cs typeface="McLaren"/>
              <a:sym typeface="McLare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pic>
        <p:nvPicPr>
          <p:cNvPr id="68" name="Google Shape;68;p15" descr="Check, Mark - Free images on Pixabay"/>
          <p:cNvPicPr preferRelativeResize="0"/>
          <p:nvPr/>
        </p:nvPicPr>
        <p:blipFill>
          <a:blip r:embed="rId3">
            <a:alphaModFix/>
          </a:blip>
          <a:stretch>
            <a:fillRect/>
          </a:stretch>
        </p:blipFill>
        <p:spPr>
          <a:xfrm>
            <a:off x="152400" y="1239381"/>
            <a:ext cx="582832" cy="557426"/>
          </a:xfrm>
          <a:prstGeom prst="rect">
            <a:avLst/>
          </a:prstGeom>
          <a:noFill/>
          <a:ln>
            <a:noFill/>
          </a:ln>
        </p:spPr>
      </p:pic>
      <p:sp>
        <p:nvSpPr>
          <p:cNvPr id="69" name="Google Shape;69;p15"/>
          <p:cNvSpPr txBox="1"/>
          <p:nvPr/>
        </p:nvSpPr>
        <p:spPr>
          <a:xfrm>
            <a:off x="843164" y="1044282"/>
            <a:ext cx="6798900" cy="8778300"/>
          </a:xfrm>
          <a:prstGeom prst="rect">
            <a:avLst/>
          </a:prstGeom>
          <a:noFill/>
          <a:ln>
            <a:noFill/>
          </a:ln>
        </p:spPr>
        <p:txBody>
          <a:bodyPr spcFirstLastPara="1" wrap="square" lIns="91425" tIns="91425" rIns="91425" bIns="91425" anchor="ctr" anchorCtr="0">
            <a:noAutofit/>
          </a:bodyPr>
          <a:lstStyle/>
          <a:p>
            <a:pPr marL="0" marR="190500" lvl="0" indent="0" algn="ctr" rtl="0">
              <a:lnSpc>
                <a:spcPct val="130000"/>
              </a:lnSpc>
              <a:spcBef>
                <a:spcPts val="600"/>
              </a:spcBef>
              <a:spcAft>
                <a:spcPts val="0"/>
              </a:spcAft>
              <a:buNone/>
            </a:pPr>
            <a:r>
              <a:rPr lang="en" sz="3600" dirty="0">
                <a:latin typeface="McLaren"/>
                <a:ea typeface="McLaren"/>
                <a:cs typeface="McLaren"/>
                <a:sym typeface="McLaren"/>
              </a:rPr>
              <a:t>Student Contract</a:t>
            </a:r>
            <a:endParaRPr sz="3600" dirty="0">
              <a:latin typeface="McLaren"/>
              <a:ea typeface="McLaren"/>
              <a:cs typeface="McLaren"/>
              <a:sym typeface="McLaren"/>
            </a:endParaRPr>
          </a:p>
          <a:p>
            <a:pPr marL="0" marR="190500" lvl="0" indent="0" algn="l" rtl="0">
              <a:lnSpc>
                <a:spcPct val="130000"/>
              </a:lnSpc>
              <a:spcBef>
                <a:spcPts val="600"/>
              </a:spcBef>
              <a:spcAft>
                <a:spcPts val="0"/>
              </a:spcAft>
              <a:buNone/>
            </a:pPr>
            <a:r>
              <a:rPr lang="en" sz="1100" b="1" dirty="0">
                <a:latin typeface="McLaren"/>
                <a:ea typeface="McLaren"/>
                <a:cs typeface="McLaren"/>
                <a:sym typeface="McLaren"/>
              </a:rPr>
              <a:t>By signing this contract, you are indicating that you understand and agree to the following:</a:t>
            </a:r>
            <a:endParaRPr sz="1100" b="1"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Shadows Into Light"/>
              <a:buChar char="❏"/>
            </a:pPr>
            <a:r>
              <a:rPr lang="en" sz="1200" dirty="0">
                <a:latin typeface="McLaren"/>
                <a:ea typeface="McLaren"/>
                <a:cs typeface="McLaren"/>
                <a:sym typeface="McLaren"/>
              </a:rPr>
              <a:t>I will </a:t>
            </a:r>
            <a:r>
              <a:rPr lang="en" sz="1200" b="1" dirty="0">
                <a:latin typeface="McLaren"/>
                <a:ea typeface="McLaren"/>
                <a:cs typeface="McLaren"/>
                <a:sym typeface="McLaren"/>
              </a:rPr>
              <a:t>BE RESPONSIBLE </a:t>
            </a:r>
            <a:r>
              <a:rPr lang="en" sz="1200" dirty="0">
                <a:latin typeface="McLaren"/>
                <a:ea typeface="McLaren"/>
                <a:cs typeface="McLaren"/>
                <a:sym typeface="McLaren"/>
              </a:rPr>
              <a:t>for bringing all my assignments, materials and supplies to class everyday.  This includes, completing and turning in my assignments on time..   </a:t>
            </a:r>
            <a:r>
              <a:rPr lang="en" sz="1200" b="1" dirty="0">
                <a:latin typeface="McLaren"/>
                <a:ea typeface="McLaren"/>
                <a:cs typeface="McLaren"/>
                <a:sym typeface="McLaren"/>
              </a:rPr>
              <a:t>My best work is expected the first time - everytime!</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Shadows Into Light"/>
              <a:buChar char="❏"/>
            </a:pPr>
            <a:r>
              <a:rPr lang="en" sz="1200" dirty="0">
                <a:latin typeface="McLaren"/>
                <a:ea typeface="McLaren"/>
                <a:cs typeface="McLaren"/>
                <a:sym typeface="McLaren"/>
              </a:rPr>
              <a:t>I will </a:t>
            </a:r>
            <a:r>
              <a:rPr lang="en" sz="1200" b="1" dirty="0">
                <a:latin typeface="McLaren"/>
                <a:ea typeface="McLaren"/>
                <a:cs typeface="McLaren"/>
                <a:sym typeface="McLaren"/>
              </a:rPr>
              <a:t>ACTIVELY </a:t>
            </a:r>
            <a:r>
              <a:rPr lang="en" sz="1200" u="sng" dirty="0">
                <a:latin typeface="McLaren"/>
                <a:ea typeface="McLaren"/>
                <a:cs typeface="McLaren"/>
                <a:sym typeface="McLaren"/>
              </a:rPr>
              <a:t>participate</a:t>
            </a:r>
            <a:r>
              <a:rPr lang="en" sz="1200" dirty="0">
                <a:latin typeface="McLaren"/>
                <a:ea typeface="McLaren"/>
                <a:cs typeface="McLaren"/>
                <a:sym typeface="McLaren"/>
              </a:rPr>
              <a:t> in classroom discussions and activities.</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Shadows Into Light"/>
              <a:buChar char="❏"/>
            </a:pPr>
            <a:r>
              <a:rPr lang="en" sz="1200" dirty="0">
                <a:latin typeface="McLaren"/>
                <a:ea typeface="McLaren"/>
                <a:cs typeface="McLaren"/>
                <a:sym typeface="McLaren"/>
              </a:rPr>
              <a:t>I will </a:t>
            </a:r>
            <a:r>
              <a:rPr lang="en" sz="1200" b="1" dirty="0">
                <a:latin typeface="McLaren"/>
                <a:ea typeface="McLaren"/>
                <a:cs typeface="McLaren"/>
                <a:sym typeface="McLaren"/>
              </a:rPr>
              <a:t>RESPECT</a:t>
            </a:r>
            <a:r>
              <a:rPr lang="en" sz="1200" dirty="0">
                <a:latin typeface="McLaren"/>
                <a:ea typeface="McLaren"/>
                <a:cs typeface="McLaren"/>
                <a:sym typeface="McLaren"/>
              </a:rPr>
              <a:t> </a:t>
            </a:r>
            <a:r>
              <a:rPr lang="en" sz="1200" u="sng" dirty="0">
                <a:latin typeface="McLaren"/>
                <a:ea typeface="McLaren"/>
                <a:cs typeface="McLaren"/>
                <a:sym typeface="McLaren"/>
              </a:rPr>
              <a:t>everything</a:t>
            </a:r>
            <a:r>
              <a:rPr lang="en" sz="1200" dirty="0">
                <a:latin typeface="McLaren"/>
                <a:ea typeface="McLaren"/>
                <a:cs typeface="McLaren"/>
                <a:sym typeface="McLaren"/>
              </a:rPr>
              <a:t> and </a:t>
            </a:r>
            <a:r>
              <a:rPr lang="en" sz="1200" u="sng" dirty="0">
                <a:latin typeface="McLaren"/>
                <a:ea typeface="McLaren"/>
                <a:cs typeface="McLaren"/>
                <a:sym typeface="McLaren"/>
              </a:rPr>
              <a:t>everyone</a:t>
            </a:r>
            <a:r>
              <a:rPr lang="en" sz="1200" dirty="0">
                <a:latin typeface="McLaren"/>
                <a:ea typeface="McLaren"/>
                <a:cs typeface="McLaren"/>
                <a:sym typeface="McLaren"/>
              </a:rPr>
              <a:t> in the classroom at all times.  This includes my classmates, teacher, and the classroom itself.</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Shadows Into Light"/>
              <a:buChar char="❏"/>
            </a:pPr>
            <a:r>
              <a:rPr lang="en" sz="1200" dirty="0">
                <a:latin typeface="McLaren"/>
                <a:ea typeface="McLaren"/>
                <a:cs typeface="McLaren"/>
                <a:sym typeface="McLaren"/>
              </a:rPr>
              <a:t>I will </a:t>
            </a:r>
            <a:r>
              <a:rPr lang="en" sz="1200" b="1" dirty="0">
                <a:latin typeface="McLaren"/>
                <a:ea typeface="McLaren"/>
                <a:cs typeface="McLaren"/>
                <a:sym typeface="McLaren"/>
              </a:rPr>
              <a:t>HELP</a:t>
            </a:r>
            <a:r>
              <a:rPr lang="en" sz="1200" dirty="0">
                <a:latin typeface="McLaren"/>
                <a:ea typeface="McLaren"/>
                <a:cs typeface="McLaren"/>
                <a:sym typeface="McLaren"/>
              </a:rPr>
              <a:t> to </a:t>
            </a:r>
            <a:r>
              <a:rPr lang="en" sz="1200" u="sng" dirty="0">
                <a:latin typeface="McLaren"/>
                <a:ea typeface="McLaren"/>
                <a:cs typeface="McLaren"/>
                <a:sym typeface="McLaren"/>
              </a:rPr>
              <a:t>create a safe</a:t>
            </a:r>
            <a:r>
              <a:rPr lang="en" sz="1200" dirty="0">
                <a:latin typeface="McLaren"/>
                <a:ea typeface="McLaren"/>
                <a:cs typeface="McLaren"/>
                <a:sym typeface="McLaren"/>
              </a:rPr>
              <a:t> and </a:t>
            </a:r>
            <a:r>
              <a:rPr lang="en" sz="1200" u="sng" dirty="0">
                <a:latin typeface="McLaren"/>
                <a:ea typeface="McLaren"/>
                <a:cs typeface="McLaren"/>
                <a:sym typeface="McLaren"/>
              </a:rPr>
              <a:t>welcoming learning environment</a:t>
            </a:r>
            <a:r>
              <a:rPr lang="en" sz="1200" dirty="0">
                <a:latin typeface="McLaren"/>
                <a:ea typeface="McLaren"/>
                <a:cs typeface="McLaren"/>
                <a:sym typeface="McLaren"/>
              </a:rPr>
              <a:t> for myself and my peers.</a:t>
            </a:r>
            <a:endParaRPr sz="1200" dirty="0">
              <a:latin typeface="McLaren"/>
              <a:ea typeface="McLaren"/>
              <a:cs typeface="McLaren"/>
              <a:sym typeface="McLaren"/>
            </a:endParaRPr>
          </a:p>
          <a:p>
            <a:pPr marL="457200" lvl="0" indent="0" algn="l" rtl="0">
              <a:spcBef>
                <a:spcPts val="0"/>
              </a:spcBef>
              <a:spcAft>
                <a:spcPts val="0"/>
              </a:spcAft>
              <a:buNone/>
            </a:pPr>
            <a:endParaRPr sz="1200" dirty="0">
              <a:latin typeface="McLaren"/>
              <a:ea typeface="McLaren"/>
              <a:cs typeface="McLaren"/>
              <a:sym typeface="McLaren"/>
            </a:endParaRPr>
          </a:p>
          <a:p>
            <a:pPr marL="457200" lvl="0" indent="-304800" algn="l" rtl="0">
              <a:spcBef>
                <a:spcPts val="0"/>
              </a:spcBef>
              <a:spcAft>
                <a:spcPts val="0"/>
              </a:spcAft>
              <a:buSzPts val="1200"/>
              <a:buFont typeface="McLaren"/>
              <a:buChar char="❏"/>
            </a:pPr>
            <a:r>
              <a:rPr lang="en" sz="1200" dirty="0">
                <a:latin typeface="McLaren"/>
                <a:ea typeface="McLaren"/>
                <a:cs typeface="McLaren"/>
                <a:sym typeface="McLaren"/>
              </a:rPr>
              <a:t>I will try my </a:t>
            </a:r>
            <a:r>
              <a:rPr lang="en" sz="1200" b="1" dirty="0">
                <a:latin typeface="McLaren"/>
                <a:ea typeface="McLaren"/>
                <a:cs typeface="McLaren"/>
                <a:sym typeface="McLaren"/>
              </a:rPr>
              <a:t>BEST</a:t>
            </a:r>
            <a:r>
              <a:rPr lang="en" sz="1200" dirty="0">
                <a:latin typeface="McLaren"/>
                <a:ea typeface="McLaren"/>
                <a:cs typeface="McLaren"/>
                <a:sym typeface="McLaren"/>
              </a:rPr>
              <a:t> each and everyday to do what is asked of me, even though it may challenge me to work harder.</a:t>
            </a:r>
            <a:endParaRPr sz="1200" dirty="0">
              <a:latin typeface="McLaren"/>
              <a:ea typeface="McLaren"/>
              <a:cs typeface="McLaren"/>
              <a:sym typeface="McLaren"/>
            </a:endParaRPr>
          </a:p>
          <a:p>
            <a:pPr marL="0" lvl="0" indent="0" algn="l" rtl="0">
              <a:spcBef>
                <a:spcPts val="0"/>
              </a:spcBef>
              <a:spcAft>
                <a:spcPts val="0"/>
              </a:spcAft>
              <a:buNone/>
            </a:pPr>
            <a:endParaRPr sz="1200" b="1" u="sng" dirty="0">
              <a:latin typeface="McLaren"/>
              <a:ea typeface="McLaren"/>
              <a:cs typeface="McLaren"/>
              <a:sym typeface="McLaren"/>
            </a:endParaRPr>
          </a:p>
          <a:p>
            <a:pPr marL="0" lvl="0" indent="0" algn="l" rtl="0">
              <a:spcBef>
                <a:spcPts val="0"/>
              </a:spcBef>
              <a:spcAft>
                <a:spcPts val="0"/>
              </a:spcAft>
              <a:buNone/>
            </a:pPr>
            <a:r>
              <a:rPr lang="en" sz="1200" b="1" u="sng" dirty="0">
                <a:latin typeface="McLaren"/>
                <a:ea typeface="McLaren"/>
                <a:cs typeface="McLaren"/>
                <a:sym typeface="McLaren"/>
              </a:rPr>
              <a:t>Parents</a:t>
            </a:r>
            <a:r>
              <a:rPr lang="en" sz="1200" dirty="0">
                <a:latin typeface="McLaren"/>
                <a:ea typeface="McLaren"/>
                <a:cs typeface="McLaren"/>
                <a:sym typeface="McLaren"/>
              </a:rPr>
              <a:t> please check the appropriate box below. (ex: quizlet - google drive - google classroom)</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914400" lvl="0" indent="-304800" algn="l" rtl="0">
              <a:spcBef>
                <a:spcPts val="0"/>
              </a:spcBef>
              <a:spcAft>
                <a:spcPts val="0"/>
              </a:spcAft>
              <a:buSzPts val="1200"/>
              <a:buFont typeface="Shadows Into Light"/>
              <a:buChar char="❏"/>
            </a:pPr>
            <a:r>
              <a:rPr lang="en" sz="1200" b="1" dirty="0">
                <a:latin typeface="McLaren"/>
                <a:ea typeface="McLaren"/>
                <a:cs typeface="McLaren"/>
                <a:sym typeface="McLaren"/>
              </a:rPr>
              <a:t>Internet connectivity: </a:t>
            </a:r>
            <a:r>
              <a:rPr lang="en" sz="1200" dirty="0">
                <a:latin typeface="McLaren"/>
                <a:ea typeface="McLaren"/>
                <a:cs typeface="McLaren"/>
                <a:sym typeface="McLaren"/>
              </a:rPr>
              <a:t>My child </a:t>
            </a:r>
            <a:r>
              <a:rPr lang="en" sz="1200" b="1" dirty="0">
                <a:latin typeface="McLaren"/>
                <a:ea typeface="McLaren"/>
                <a:cs typeface="McLaren"/>
                <a:sym typeface="McLaren"/>
              </a:rPr>
              <a:t>will </a:t>
            </a:r>
            <a:r>
              <a:rPr lang="en" sz="1200" dirty="0">
                <a:latin typeface="McLaren"/>
                <a:ea typeface="McLaren"/>
                <a:cs typeface="McLaren"/>
                <a:sym typeface="McLaren"/>
              </a:rPr>
              <a:t> be able to access technology outside of school.</a:t>
            </a:r>
            <a:endParaRPr sz="1200" dirty="0">
              <a:latin typeface="McLaren"/>
              <a:ea typeface="McLaren"/>
              <a:cs typeface="McLaren"/>
              <a:sym typeface="McLaren"/>
            </a:endParaRPr>
          </a:p>
          <a:p>
            <a:pPr marL="914400" lvl="0" indent="-304800" algn="l" rtl="0">
              <a:spcBef>
                <a:spcPts val="0"/>
              </a:spcBef>
              <a:spcAft>
                <a:spcPts val="0"/>
              </a:spcAft>
              <a:buSzPts val="1200"/>
              <a:buFont typeface="Shadows Into Light"/>
              <a:buChar char="❏"/>
            </a:pPr>
            <a:r>
              <a:rPr lang="en" sz="1200" b="1" dirty="0">
                <a:latin typeface="McLaren"/>
                <a:ea typeface="McLaren"/>
                <a:cs typeface="McLaren"/>
                <a:sym typeface="McLaren"/>
              </a:rPr>
              <a:t>Internet connectivity: </a:t>
            </a:r>
            <a:r>
              <a:rPr lang="en" sz="1200" dirty="0">
                <a:latin typeface="McLaren"/>
                <a:ea typeface="McLaren"/>
                <a:cs typeface="McLaren"/>
                <a:sym typeface="McLaren"/>
              </a:rPr>
              <a:t> My child </a:t>
            </a:r>
            <a:r>
              <a:rPr lang="en" sz="1200" b="1" dirty="0">
                <a:latin typeface="McLaren"/>
                <a:ea typeface="McLaren"/>
                <a:cs typeface="McLaren"/>
                <a:sym typeface="McLaren"/>
              </a:rPr>
              <a:t>will NOT</a:t>
            </a:r>
            <a:r>
              <a:rPr lang="en" sz="1200" dirty="0">
                <a:latin typeface="McLaren"/>
                <a:ea typeface="McLaren"/>
                <a:cs typeface="McLaren"/>
                <a:sym typeface="McLaren"/>
              </a:rPr>
              <a:t> be able to access technology outside of school.</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Please sign below to indicate that you have read and understand these expectations.</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_____________________________________		____________________________________</a:t>
            </a: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Student Name (print) </a:t>
            </a:r>
          </a:p>
          <a:p>
            <a:pPr marL="0" lvl="0" indent="0" algn="l" rtl="0">
              <a:spcBef>
                <a:spcPts val="0"/>
              </a:spcBef>
              <a:spcAft>
                <a:spcPts val="0"/>
              </a:spcAft>
              <a:buNone/>
            </a:pPr>
            <a:endParaRPr lang="en" sz="1200" dirty="0" smtClean="0">
              <a:latin typeface="McLaren"/>
              <a:ea typeface="McLaren"/>
              <a:cs typeface="McLaren"/>
              <a:sym typeface="McLaren"/>
            </a:endParaRPr>
          </a:p>
          <a:p>
            <a:pPr marL="0" lvl="0" indent="0" algn="l" rtl="0">
              <a:spcBef>
                <a:spcPts val="0"/>
              </a:spcBef>
              <a:spcAft>
                <a:spcPts val="0"/>
              </a:spcAft>
              <a:buNone/>
            </a:pPr>
            <a:r>
              <a:rPr lang="en" sz="1200" dirty="0" smtClean="0">
                <a:latin typeface="McLaren"/>
                <a:ea typeface="McLaren"/>
                <a:cs typeface="McLaren"/>
                <a:sym typeface="McLaren"/>
              </a:rPr>
              <a:t>Parent Name (print)</a:t>
            </a:r>
            <a:endParaRPr sz="1200" dirty="0" smtClean="0">
              <a:latin typeface="McLaren"/>
              <a:ea typeface="McLaren"/>
              <a:cs typeface="McLaren"/>
              <a:sym typeface="McLaren"/>
            </a:endParaRPr>
          </a:p>
          <a:p>
            <a:pPr marL="0" lvl="0" indent="457200" algn="l" rtl="0">
              <a:spcBef>
                <a:spcPts val="0"/>
              </a:spcBef>
              <a:spcAft>
                <a:spcPts val="0"/>
              </a:spcAft>
              <a:buNone/>
            </a:pPr>
            <a:endParaRPr sz="1200" dirty="0">
              <a:latin typeface="McLaren"/>
              <a:ea typeface="McLaren"/>
              <a:cs typeface="McLaren"/>
              <a:sym typeface="McLaren"/>
            </a:endParaRPr>
          </a:p>
          <a:p>
            <a:pPr marL="0" lvl="0" indent="45720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______________________________________		_____________________________________</a:t>
            </a: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Student Signature					</a:t>
            </a:r>
            <a:endParaRPr lang="en" sz="1200" dirty="0" smtClean="0">
              <a:latin typeface="McLaren"/>
              <a:ea typeface="McLaren"/>
              <a:cs typeface="McLaren"/>
              <a:sym typeface="McLaren"/>
            </a:endParaRPr>
          </a:p>
          <a:p>
            <a:pPr marL="0" lvl="0" indent="0" algn="l" rtl="0">
              <a:spcBef>
                <a:spcPts val="0"/>
              </a:spcBef>
              <a:spcAft>
                <a:spcPts val="0"/>
              </a:spcAft>
              <a:buNone/>
            </a:pPr>
            <a:endParaRPr lang="en" sz="1200" dirty="0">
              <a:latin typeface="McLaren"/>
              <a:ea typeface="McLaren"/>
              <a:cs typeface="McLaren"/>
              <a:sym typeface="McLaren"/>
            </a:endParaRPr>
          </a:p>
          <a:p>
            <a:pPr marL="0" lvl="0" indent="0" algn="l" rtl="0">
              <a:spcBef>
                <a:spcPts val="0"/>
              </a:spcBef>
              <a:spcAft>
                <a:spcPts val="0"/>
              </a:spcAft>
              <a:buNone/>
            </a:pPr>
            <a:r>
              <a:rPr lang="en" sz="1200" dirty="0" smtClean="0">
                <a:latin typeface="McLaren"/>
                <a:ea typeface="McLaren"/>
                <a:cs typeface="McLaren"/>
                <a:sym typeface="McLaren"/>
              </a:rPr>
              <a:t>Parent </a:t>
            </a:r>
            <a:r>
              <a:rPr lang="en" sz="1200" dirty="0">
                <a:latin typeface="McLaren"/>
                <a:ea typeface="McLaren"/>
                <a:cs typeface="McLaren"/>
                <a:sym typeface="McLaren"/>
              </a:rPr>
              <a:t>Signature</a:t>
            </a:r>
            <a:endParaRPr sz="1200" dirty="0">
              <a:latin typeface="McLaren"/>
              <a:ea typeface="McLaren"/>
              <a:cs typeface="McLaren"/>
              <a:sym typeface="McLaren"/>
            </a:endParaRPr>
          </a:p>
          <a:p>
            <a:pPr marL="457200" lvl="0" indent="457200" algn="l" rtl="0">
              <a:spcBef>
                <a:spcPts val="0"/>
              </a:spcBef>
              <a:spcAft>
                <a:spcPts val="0"/>
              </a:spcAft>
              <a:buNone/>
            </a:pPr>
            <a:endParaRPr sz="1200" dirty="0">
              <a:latin typeface="McLaren"/>
              <a:ea typeface="McLaren"/>
              <a:cs typeface="McLaren"/>
              <a:sym typeface="McLaren"/>
            </a:endParaRPr>
          </a:p>
          <a:p>
            <a:pPr marL="457200" lvl="0" indent="45720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______________________________________</a:t>
            </a: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Date</a:t>
            </a:r>
            <a:r>
              <a:rPr lang="en" sz="1200" dirty="0">
                <a:latin typeface="Shadows Into Light"/>
                <a:ea typeface="Shadows Into Light"/>
                <a:cs typeface="Shadows Into Light"/>
                <a:sym typeface="Shadows Into Light"/>
              </a:rPr>
              <a:t> </a:t>
            </a:r>
            <a:endParaRPr sz="1200" dirty="0">
              <a:latin typeface="Shadows Into Light"/>
              <a:ea typeface="Shadows Into Light"/>
              <a:cs typeface="Shadows Into Light"/>
              <a:sym typeface="Shadows Into Light"/>
            </a:endParaRPr>
          </a:p>
          <a:p>
            <a:pPr marL="0" lvl="0" indent="0" algn="l" rtl="0">
              <a:spcBef>
                <a:spcPts val="0"/>
              </a:spcBef>
              <a:spcAft>
                <a:spcPts val="0"/>
              </a:spcAft>
              <a:buNone/>
            </a:pPr>
            <a:endParaRPr sz="1200" dirty="0">
              <a:latin typeface="Shadows Into Light"/>
              <a:ea typeface="Shadows Into Light"/>
              <a:cs typeface="Shadows Into Light"/>
              <a:sym typeface="Shadows Into Light"/>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________________________________________		_____________________________________</a:t>
            </a:r>
            <a:endParaRPr sz="1200" dirty="0">
              <a:latin typeface="McLaren"/>
              <a:ea typeface="McLaren"/>
              <a:cs typeface="McLaren"/>
              <a:sym typeface="McLaren"/>
            </a:endParaRPr>
          </a:p>
          <a:p>
            <a:pPr marL="0" lvl="0" indent="0" algn="l" rtl="0">
              <a:spcBef>
                <a:spcPts val="0"/>
              </a:spcBef>
              <a:spcAft>
                <a:spcPts val="0"/>
              </a:spcAft>
              <a:buNone/>
            </a:pPr>
            <a:r>
              <a:rPr lang="en" sz="1200" dirty="0">
                <a:latin typeface="McLaren"/>
                <a:ea typeface="McLaren"/>
                <a:cs typeface="McLaren"/>
                <a:sym typeface="McLaren"/>
              </a:rPr>
              <a:t>Parent Contact:  Email					Phone</a:t>
            </a: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endParaRPr sz="1200" dirty="0">
              <a:latin typeface="McLaren"/>
              <a:ea typeface="McLaren"/>
              <a:cs typeface="McLaren"/>
              <a:sym typeface="McLaren"/>
            </a:endParaRPr>
          </a:p>
          <a:p>
            <a:pPr marL="0" lvl="0" indent="0" algn="l" rtl="0">
              <a:spcBef>
                <a:spcPts val="0"/>
              </a:spcBef>
              <a:spcAft>
                <a:spcPts val="0"/>
              </a:spcAft>
              <a:buNone/>
            </a:pPr>
            <a:endParaRPr sz="1200" dirty="0">
              <a:latin typeface="Shadows Into Light"/>
              <a:ea typeface="Shadows Into Light"/>
              <a:cs typeface="Shadows Into Light"/>
              <a:sym typeface="Shadows Into Light"/>
            </a:endParaRPr>
          </a:p>
          <a:p>
            <a:pPr marL="0" lvl="0" indent="0" algn="l" rtl="0">
              <a:spcBef>
                <a:spcPts val="0"/>
              </a:spcBef>
              <a:spcAft>
                <a:spcPts val="0"/>
              </a:spcAft>
              <a:buNone/>
            </a:pPr>
            <a:endParaRPr sz="1200" dirty="0">
              <a:latin typeface="Shadows Into Light"/>
              <a:ea typeface="Shadows Into Light"/>
              <a:cs typeface="Shadows Into Light"/>
              <a:sym typeface="Shadows Into Light"/>
            </a:endParaRPr>
          </a:p>
          <a:p>
            <a:pPr marL="0" lvl="0" indent="0" algn="l" rtl="0">
              <a:spcBef>
                <a:spcPts val="0"/>
              </a:spcBef>
              <a:spcAft>
                <a:spcPts val="0"/>
              </a:spcAft>
              <a:buNone/>
            </a:pPr>
            <a:endParaRPr sz="1200" dirty="0">
              <a:latin typeface="Shadows Into Light"/>
              <a:ea typeface="Shadows Into Light"/>
              <a:cs typeface="Shadows Into Light"/>
              <a:sym typeface="Shadows Into Ligh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836</Words>
  <Application>Microsoft Office PowerPoint</Application>
  <PresentationFormat>Custom</PresentationFormat>
  <Paragraphs>118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Shadows Into Light</vt:lpstr>
      <vt:lpstr>McLaren</vt:lpstr>
      <vt:lpstr>Arial</vt:lpstr>
      <vt:lpstr>Merriweather</vt:lpstr>
      <vt:lpstr>Simple Light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Stanley</dc:creator>
  <cp:lastModifiedBy>Chris Stanley</cp:lastModifiedBy>
  <cp:revision>5</cp:revision>
  <dcterms:modified xsi:type="dcterms:W3CDTF">2023-08-11T21:12:30Z</dcterms:modified>
</cp:coreProperties>
</file>