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CD6F38B-B938-47B8-91D0-4D11322E2726}">
  <a:tblStyle styleId="{9CD6F38B-B938-47B8-91D0-4D11322E272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007927f704_0_0:notes"/>
          <p:cNvSpPr/>
          <p:nvPr>
            <p:ph idx="2" type="sldImg"/>
          </p:nvPr>
        </p:nvSpPr>
        <p:spPr>
          <a:xfrm>
            <a:off x="381392" y="685800"/>
            <a:ext cx="6095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007927f70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366591" y="86572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{9CD6F38B-B938-47B8-91D0-4D11322E2726}</a:tableStyleId>
              </a:tblPr>
              <a:tblGrid>
                <a:gridCol w="1689700"/>
                <a:gridCol w="1689700"/>
                <a:gridCol w="1689700"/>
                <a:gridCol w="1689700"/>
                <a:gridCol w="1689700"/>
              </a:tblGrid>
              <a:tr h="5024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MONDAY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2nd</a:t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TUESDAY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3rd</a:t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WEDNESDAY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4th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THURSDAY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5th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FRIDAY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6th</a:t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</a:tr>
              <a:tr h="1942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/>
                        <a:t>Labor Day Holiday</a:t>
                      </a:r>
                      <a:endParaRPr b="1" sz="9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TEKS: 8.3A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Objective: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explain the importance of taking responsibility for your health and wellness;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use the decision-making process to solve problems and make healthy choices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TLW: Class Discussion: Present </a:t>
                      </a:r>
                      <a:r>
                        <a:rPr lang="en" sz="800"/>
                        <a:t>scenarios</a:t>
                      </a:r>
                      <a:r>
                        <a:rPr lang="en" sz="800"/>
                        <a:t> of situations where a tough decision needs to be made. Have students volunteer to discuss what they would do in that situation 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Assign skill development worksheet: Analyzing a decision.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TEKS: 8.3A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Objective: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use the decision-making process to solve problems and make healthy choices; and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develop a plan to achieve short- and long-term SMART goals.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TLW: Class Discussion: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Which part of setting and meeting goals do you struggle with most? Why?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Assign Skill development activity: Setting SMART Goals</a:t>
                      </a:r>
                      <a:endParaRPr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TEKS: 8.1A, 8.8B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Objective: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explain how to locate reliable sources of health information; use criteria to evaluate whether a source of health information is reliable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TLW: Write in Journal: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Describe a product you have seen advertised that you think is not reliable. Why do you think this?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Take notes and Assign </a:t>
                      </a:r>
                      <a:r>
                        <a:rPr lang="en" sz="800">
                          <a:solidFill>
                            <a:schemeClr val="dk1"/>
                          </a:solidFill>
                          <a:highlight>
                            <a:schemeClr val="accent6"/>
                          </a:highlight>
                        </a:rPr>
                        <a:t>Health Literacy Worksheet</a:t>
                      </a:r>
                      <a:endParaRPr sz="800">
                        <a:solidFill>
                          <a:schemeClr val="dk1"/>
                        </a:solidFill>
                        <a:highlight>
                          <a:schemeClr val="accent6"/>
                        </a:highlight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TEKS: 8.1A, 8.8B, 8.9B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Objective: Assess knowledge learned during the week;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use criteria to evaluate whether a source of health information is reliable; apply reliable health information to make healthy decisions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TLW:  </a:t>
                      </a:r>
                      <a:r>
                        <a:rPr lang="en" sz="800">
                          <a:highlight>
                            <a:schemeClr val="accent6"/>
                          </a:highlight>
                        </a:rPr>
                        <a:t>Open note quiz </a:t>
                      </a:r>
                      <a:r>
                        <a:rPr lang="en" sz="800"/>
                        <a:t>on material learned during the week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Continue taking Notes on section 2.2 and finish Health Literacy Worksheet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 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5" name="Google Shape;55;p13"/>
          <p:cNvSpPr txBox="1"/>
          <p:nvPr/>
        </p:nvSpPr>
        <p:spPr>
          <a:xfrm>
            <a:off x="584114" y="263399"/>
            <a:ext cx="4138500" cy="4605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75575" lIns="75575" spcFirstLastPara="1" rIns="75575" wrap="square" tIns="755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     </a:t>
            </a:r>
            <a:r>
              <a:rPr b="1" lang="en" sz="1000">
                <a:solidFill>
                  <a:schemeClr val="dk1"/>
                </a:solidFill>
              </a:rPr>
              <a:t>8th Grade Health</a:t>
            </a:r>
            <a:r>
              <a:rPr b="1" lang="en" sz="1000"/>
              <a:t>                       1st  six weeks</a:t>
            </a:r>
            <a:endParaRPr b="1"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/>
          </a:p>
        </p:txBody>
      </p:sp>
      <p:sp>
        <p:nvSpPr>
          <p:cNvPr id="56" name="Google Shape;56;p13"/>
          <p:cNvSpPr txBox="1"/>
          <p:nvPr/>
        </p:nvSpPr>
        <p:spPr>
          <a:xfrm>
            <a:off x="4857750" y="222700"/>
            <a:ext cx="3507300" cy="522000"/>
          </a:xfrm>
          <a:prstGeom prst="rect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75575" lIns="75575" spcFirstLastPara="1" rIns="75575" wrap="square" tIns="755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WEEK</a:t>
            </a:r>
            <a:r>
              <a:rPr lang="en" sz="1200"/>
              <a:t>:  September 2-6</a:t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