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4B00E36F-7A9E-482E-9249-32F795812C68}">
  <a:tblStyle styleId="{4B00E36F-7A9E-482E-9249-32F795812C6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007927f704_0_0:notes"/>
          <p:cNvSpPr/>
          <p:nvPr>
            <p:ph idx="2" type="sldImg"/>
          </p:nvPr>
        </p:nvSpPr>
        <p:spPr>
          <a:xfrm>
            <a:off x="381392" y="685800"/>
            <a:ext cx="60957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007927f70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4" name="Google Shape;54;p13"/>
          <p:cNvGraphicFramePr/>
          <p:nvPr/>
        </p:nvGraphicFramePr>
        <p:xfrm>
          <a:off x="366591" y="865721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{4B00E36F-7A9E-482E-9249-32F795812C68}</a:tableStyleId>
              </a:tblPr>
              <a:tblGrid>
                <a:gridCol w="1689700"/>
                <a:gridCol w="1689700"/>
                <a:gridCol w="1689700"/>
                <a:gridCol w="1689700"/>
                <a:gridCol w="1689700"/>
              </a:tblGrid>
              <a:tr h="5024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/>
                        <a:t>MONDAY</a:t>
                      </a:r>
                      <a:endParaRPr b="1" sz="8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/>
                        <a:t>19th</a:t>
                      </a:r>
                      <a:endParaRPr b="1" sz="800"/>
                    </a:p>
                  </a:txBody>
                  <a:tcPr marT="60500" marB="60500" marR="83125" marL="83125">
                    <a:lnL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/>
                        <a:t>TUESDAY</a:t>
                      </a:r>
                      <a:endParaRPr b="1" sz="8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/>
                        <a:t>20th</a:t>
                      </a:r>
                      <a:endParaRPr b="1" sz="800"/>
                    </a:p>
                  </a:txBody>
                  <a:tcPr marT="60500" marB="60500" marR="83125" marL="83125">
                    <a:lnL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/>
                        <a:t>WEDNESDAY</a:t>
                      </a:r>
                      <a:endParaRPr b="1" sz="8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/>
                        <a:t>21st</a:t>
                      </a:r>
                      <a:endParaRPr b="1" sz="8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800"/>
                    </a:p>
                  </a:txBody>
                  <a:tcPr marT="60500" marB="60500" marR="83125" marL="83125">
                    <a:lnL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/>
                        <a:t>THURSDAY</a:t>
                      </a:r>
                      <a:endParaRPr b="1" sz="8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/>
                        <a:t>22nd</a:t>
                      </a:r>
                      <a:endParaRPr b="1" sz="8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800"/>
                    </a:p>
                  </a:txBody>
                  <a:tcPr marT="60500" marB="60500" marR="83125" marL="83125">
                    <a:lnL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/>
                        <a:t>FRIDAY</a:t>
                      </a:r>
                      <a:endParaRPr b="1" sz="8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/>
                        <a:t>23rd</a:t>
                      </a:r>
                      <a:endParaRPr b="1" sz="800"/>
                    </a:p>
                  </a:txBody>
                  <a:tcPr marT="60500" marB="60500" marR="83125" marL="83125">
                    <a:lnL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00"/>
                    </a:solidFill>
                  </a:tcPr>
                </a:tc>
              </a:tr>
              <a:tr h="19426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TEKS: 8.7A</a:t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Objective: </a:t>
                      </a:r>
                      <a:r>
                        <a:rPr lang="en" sz="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r>
                        <a:rPr lang="en" sz="800">
                          <a:solidFill>
                            <a:schemeClr val="dk1"/>
                          </a:solidFill>
                        </a:rPr>
                        <a:t>define health, wellness, and well-being;</a:t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</a:rPr>
                        <a:t>analyze how the physical, mental and emotional, and social dimensions of health are interrelated</a:t>
                      </a:r>
                      <a:endParaRPr sz="8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TLW: Ask students to describe someone they think is healthy. What criteria did they use to determine what being healthy looks like?</a:t>
                      </a:r>
                      <a:endParaRPr sz="8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Popcorn read section 1.1 and have class discussion</a:t>
                      </a:r>
                      <a:endParaRPr sz="800"/>
                    </a:p>
                  </a:txBody>
                  <a:tcPr marT="60500" marB="60500" marR="83125" marL="83125">
                    <a:lnL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TEKS: 8.7A</a:t>
                      </a:r>
                      <a:endParaRPr sz="8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Objective: </a:t>
                      </a:r>
                      <a:r>
                        <a:rPr lang="en" sz="800">
                          <a:solidFill>
                            <a:schemeClr val="dk1"/>
                          </a:solidFill>
                        </a:rPr>
                        <a:t> analyze how the physical, mental and emotional, and social dimensions of health are interrelated; and explain the status of health as it relates to a continuum.</a:t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TLW: </a:t>
                      </a:r>
                      <a:r>
                        <a:rPr lang="en" sz="800">
                          <a:solidFill>
                            <a:schemeClr val="dk1"/>
                          </a:solidFill>
                        </a:rPr>
                        <a:t>Have students complete the Lesson 1.1 Warm-Up Activity: Different Dimensions in the text. Students will give examples of how the dimensions of health are interrelated.</a:t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</a:rPr>
                        <a:t>Workbook Activity A: The Dimensions of Health</a:t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>
                        <a:solidFill>
                          <a:schemeClr val="dk1"/>
                        </a:solidFill>
                      </a:endParaRPr>
                    </a:p>
                  </a:txBody>
                  <a:tcPr marT="60500" marB="60500" marR="83125" marL="83125">
                    <a:lnL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TEKS: 8.4A</a:t>
                      </a:r>
                      <a:endParaRPr sz="8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Objective: </a:t>
                      </a:r>
                      <a:r>
                        <a:rPr lang="en" sz="800">
                          <a:solidFill>
                            <a:schemeClr val="dk1"/>
                          </a:solidFill>
                        </a:rPr>
                        <a:t>explain how risk and protective factors impact health;</a:t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</a:rPr>
                        <a:t>identify genetic factors</a:t>
                      </a:r>
                      <a:endParaRPr sz="8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TLW: Read a scenario about a person with several health conditions. Which factors can he control? Which can he not control?</a:t>
                      </a:r>
                      <a:endParaRPr sz="8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Popcorn read section 1.2 and have class discussion </a:t>
                      </a:r>
                      <a:endParaRPr sz="800"/>
                    </a:p>
                  </a:txBody>
                  <a:tcPr marT="60500" marB="60500" marR="83125" marL="83125">
                    <a:lnL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TEKS: 8.4A</a:t>
                      </a:r>
                      <a:endParaRPr sz="8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Objective: </a:t>
                      </a:r>
                      <a:r>
                        <a:rPr lang="en" sz="7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r>
                        <a:rPr lang="en" sz="900">
                          <a:solidFill>
                            <a:schemeClr val="dk1"/>
                          </a:solidFill>
                        </a:rPr>
                        <a:t>identify genetic factors; and describe the impact that behavioral choices and lifestyle have on health and wellness.</a:t>
                      </a:r>
                      <a:endParaRPr sz="9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TLW: Class discussion: Explain the difference between risk factor and protective factor</a:t>
                      </a:r>
                      <a:endParaRPr sz="8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1.2 Review Questions</a:t>
                      </a:r>
                      <a:endParaRPr sz="8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60500" marB="60500" marR="83125" marL="83125">
                    <a:lnL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TEKS: 8.1A, 8.2A</a:t>
                      </a:r>
                      <a:endParaRPr sz="8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Objective: Test knowledge on the previous four days and </a:t>
                      </a:r>
                      <a:r>
                        <a:rPr lang="en" sz="800">
                          <a:solidFill>
                            <a:schemeClr val="dk1"/>
                          </a:solidFill>
                        </a:rPr>
                        <a:t>summarize how factors in a person’s physical environment influence health; analyze the importance of social environment</a:t>
                      </a:r>
                      <a:endParaRPr sz="8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TLW: </a:t>
                      </a:r>
                      <a:r>
                        <a:rPr lang="en" sz="800">
                          <a:highlight>
                            <a:schemeClr val="accent6"/>
                          </a:highlight>
                        </a:rPr>
                        <a:t>Quiz </a:t>
                      </a:r>
                      <a:r>
                        <a:rPr lang="en" sz="800"/>
                        <a:t>on what we learned throughout the week</a:t>
                      </a:r>
                      <a:endParaRPr sz="8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Move on to section 1.3 After Quiz</a:t>
                      </a:r>
                      <a:endParaRPr sz="8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>
                        <a:highlight>
                          <a:schemeClr val="accent6"/>
                        </a:highlight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>
                          <a:solidFill>
                            <a:schemeClr val="dk1"/>
                          </a:solidFill>
                          <a:highlight>
                            <a:schemeClr val="accent6"/>
                          </a:highlight>
                        </a:rPr>
                        <a:t>Assign Worksheet: Making Health Decisions to be completed by Monday</a:t>
                      </a:r>
                      <a:endParaRPr sz="700">
                        <a:solidFill>
                          <a:schemeClr val="dk1"/>
                        </a:solidFill>
                        <a:highlight>
                          <a:schemeClr val="accent6"/>
                        </a:highlight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Arial"/>
                        <a:buNone/>
                      </a:pPr>
                      <a:r>
                        <a:rPr lang="en" sz="700">
                          <a:solidFill>
                            <a:schemeClr val="dk1"/>
                          </a:solidFill>
                        </a:rPr>
                        <a:t> </a:t>
                      </a:r>
                      <a:endParaRPr sz="700">
                        <a:solidFill>
                          <a:schemeClr val="dk1"/>
                        </a:solidFill>
                      </a:endParaRPr>
                    </a:p>
                  </a:txBody>
                  <a:tcPr marT="60500" marB="60500" marR="83125" marL="83125">
                    <a:lnL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55" name="Google Shape;55;p13"/>
          <p:cNvSpPr txBox="1"/>
          <p:nvPr/>
        </p:nvSpPr>
        <p:spPr>
          <a:xfrm>
            <a:off x="584114" y="263399"/>
            <a:ext cx="4138500" cy="460500"/>
          </a:xfrm>
          <a:prstGeom prst="rect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75575" lIns="75575" spcFirstLastPara="1" rIns="75575" wrap="square" tIns="7557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/>
              <a:t>     </a:t>
            </a:r>
            <a:r>
              <a:rPr b="1" lang="en" sz="1000">
                <a:solidFill>
                  <a:schemeClr val="dk1"/>
                </a:solidFill>
              </a:rPr>
              <a:t>8th Grade Health</a:t>
            </a:r>
            <a:r>
              <a:rPr b="1" lang="en" sz="1000"/>
              <a:t>                       1st  six weeks</a:t>
            </a:r>
            <a:endParaRPr b="1"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000"/>
          </a:p>
        </p:txBody>
      </p:sp>
      <p:sp>
        <p:nvSpPr>
          <p:cNvPr id="56" name="Google Shape;56;p13"/>
          <p:cNvSpPr txBox="1"/>
          <p:nvPr/>
        </p:nvSpPr>
        <p:spPr>
          <a:xfrm>
            <a:off x="4857750" y="222700"/>
            <a:ext cx="3507300" cy="522000"/>
          </a:xfrm>
          <a:prstGeom prst="rect">
            <a:avLst/>
          </a:prstGeom>
          <a:noFill/>
          <a:ln cap="flat" cmpd="sng" w="762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75575" lIns="75575" spcFirstLastPara="1" rIns="75575" wrap="square" tIns="7557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/>
              <a:t>WEEK</a:t>
            </a:r>
            <a:r>
              <a:rPr lang="en" sz="1200"/>
              <a:t>:  August 19-23</a:t>
            </a:r>
            <a:endParaRPr sz="12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